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6" r:id="rId5"/>
    <p:sldId id="257" r:id="rId6"/>
    <p:sldId id="260" r:id="rId7"/>
    <p:sldId id="261" r:id="rId8"/>
    <p:sldId id="262" r:id="rId9"/>
    <p:sldId id="278" r:id="rId10"/>
    <p:sldId id="263" r:id="rId11"/>
    <p:sldId id="264" r:id="rId12"/>
    <p:sldId id="283" r:id="rId13"/>
    <p:sldId id="265" r:id="rId14"/>
    <p:sldId id="279" r:id="rId15"/>
    <p:sldId id="280" r:id="rId16"/>
    <p:sldId id="266" r:id="rId17"/>
    <p:sldId id="281" r:id="rId18"/>
    <p:sldId id="284" r:id="rId19"/>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D"/>
    <a:srgbClr val="FF7E00"/>
    <a:srgbClr val="FA7F04"/>
    <a:srgbClr val="E6E6E6"/>
    <a:srgbClr val="F3AA79"/>
    <a:srgbClr val="ED7E33"/>
    <a:srgbClr val="EF8B47"/>
    <a:srgbClr val="F19759"/>
    <a:srgbClr val="EE95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5" d="100"/>
          <a:sy n="55" d="100"/>
        </p:scale>
        <p:origin x="1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8056"/>
          </a:xfrm>
          <a:prstGeom prst="rect">
            <a:avLst/>
          </a:prstGeom>
        </p:spPr>
        <p:txBody>
          <a:bodyPr vert="horz" lIns="91433" tIns="45717" rIns="91433" bIns="45717" rtlCol="0"/>
          <a:lstStyle>
            <a:lvl1pPr algn="r">
              <a:defRPr sz="1200"/>
            </a:lvl1pPr>
          </a:lstStyle>
          <a:p>
            <a:fld id="{425796AB-FBF4-42CD-91BC-754DAF806D49}" type="datetimeFigureOut">
              <a:rPr lang="fr-FR" smtClean="0"/>
              <a:t>31/05/2022</a:t>
            </a:fld>
            <a:endParaRPr lang="fr-FR"/>
          </a:p>
        </p:txBody>
      </p:sp>
      <p:sp>
        <p:nvSpPr>
          <p:cNvPr id="4" name="Espace réservé de l'image des diapositives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33" tIns="45717" rIns="91433" bIns="45717"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33" tIns="45717" rIns="91433" bIns="4571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8055"/>
          </a:xfrm>
          <a:prstGeom prst="rect">
            <a:avLst/>
          </a:prstGeom>
        </p:spPr>
        <p:txBody>
          <a:bodyPr vert="horz" lIns="91433" tIns="45717" rIns="91433" bIns="4571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8055"/>
          </a:xfrm>
          <a:prstGeom prst="rect">
            <a:avLst/>
          </a:prstGeom>
        </p:spPr>
        <p:txBody>
          <a:bodyPr vert="horz" lIns="91433" tIns="45717" rIns="91433" bIns="45717" rtlCol="0" anchor="b"/>
          <a:lstStyle>
            <a:lvl1pPr algn="r">
              <a:defRPr sz="1200"/>
            </a:lvl1pPr>
          </a:lstStyle>
          <a:p>
            <a:fld id="{863CA86F-EDCA-4149-9B4B-C4197CB6A310}" type="slidenum">
              <a:rPr lang="fr-FR" smtClean="0"/>
              <a:t>‹N°›</a:t>
            </a:fld>
            <a:endParaRPr lang="fr-FR"/>
          </a:p>
        </p:txBody>
      </p:sp>
    </p:spTree>
    <p:extLst>
      <p:ext uri="{BB962C8B-B14F-4D97-AF65-F5344CB8AC3E}">
        <p14:creationId xmlns:p14="http://schemas.microsoft.com/office/powerpoint/2010/main" val="370924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1</a:t>
            </a:fld>
            <a:endParaRPr lang="fr-FR"/>
          </a:p>
        </p:txBody>
      </p:sp>
    </p:spTree>
    <p:extLst>
      <p:ext uri="{BB962C8B-B14F-4D97-AF65-F5344CB8AC3E}">
        <p14:creationId xmlns:p14="http://schemas.microsoft.com/office/powerpoint/2010/main" val="68865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10</a:t>
            </a:fld>
            <a:endParaRPr lang="fr-FR"/>
          </a:p>
        </p:txBody>
      </p:sp>
    </p:spTree>
    <p:extLst>
      <p:ext uri="{BB962C8B-B14F-4D97-AF65-F5344CB8AC3E}">
        <p14:creationId xmlns:p14="http://schemas.microsoft.com/office/powerpoint/2010/main" val="2686893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11</a:t>
            </a:fld>
            <a:endParaRPr lang="fr-FR"/>
          </a:p>
        </p:txBody>
      </p:sp>
    </p:spTree>
    <p:extLst>
      <p:ext uri="{BB962C8B-B14F-4D97-AF65-F5344CB8AC3E}">
        <p14:creationId xmlns:p14="http://schemas.microsoft.com/office/powerpoint/2010/main" val="67848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12</a:t>
            </a:fld>
            <a:endParaRPr lang="fr-FR"/>
          </a:p>
        </p:txBody>
      </p:sp>
    </p:spTree>
    <p:extLst>
      <p:ext uri="{BB962C8B-B14F-4D97-AF65-F5344CB8AC3E}">
        <p14:creationId xmlns:p14="http://schemas.microsoft.com/office/powerpoint/2010/main" val="1650657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13</a:t>
            </a:fld>
            <a:endParaRPr lang="fr-FR"/>
          </a:p>
        </p:txBody>
      </p:sp>
    </p:spTree>
    <p:extLst>
      <p:ext uri="{BB962C8B-B14F-4D97-AF65-F5344CB8AC3E}">
        <p14:creationId xmlns:p14="http://schemas.microsoft.com/office/powerpoint/2010/main" val="379095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14</a:t>
            </a:fld>
            <a:endParaRPr lang="fr-FR"/>
          </a:p>
        </p:txBody>
      </p:sp>
    </p:spTree>
    <p:extLst>
      <p:ext uri="{BB962C8B-B14F-4D97-AF65-F5344CB8AC3E}">
        <p14:creationId xmlns:p14="http://schemas.microsoft.com/office/powerpoint/2010/main" val="226679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15</a:t>
            </a:fld>
            <a:endParaRPr lang="fr-FR"/>
          </a:p>
        </p:txBody>
      </p:sp>
    </p:spTree>
    <p:extLst>
      <p:ext uri="{BB962C8B-B14F-4D97-AF65-F5344CB8AC3E}">
        <p14:creationId xmlns:p14="http://schemas.microsoft.com/office/powerpoint/2010/main" val="59327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2</a:t>
            </a:fld>
            <a:endParaRPr lang="fr-FR"/>
          </a:p>
        </p:txBody>
      </p:sp>
    </p:spTree>
    <p:extLst>
      <p:ext uri="{BB962C8B-B14F-4D97-AF65-F5344CB8AC3E}">
        <p14:creationId xmlns:p14="http://schemas.microsoft.com/office/powerpoint/2010/main" val="123238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3</a:t>
            </a:fld>
            <a:endParaRPr lang="fr-FR"/>
          </a:p>
        </p:txBody>
      </p:sp>
    </p:spTree>
    <p:extLst>
      <p:ext uri="{BB962C8B-B14F-4D97-AF65-F5344CB8AC3E}">
        <p14:creationId xmlns:p14="http://schemas.microsoft.com/office/powerpoint/2010/main" val="26001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4</a:t>
            </a:fld>
            <a:endParaRPr lang="fr-FR"/>
          </a:p>
        </p:txBody>
      </p:sp>
    </p:spTree>
    <p:extLst>
      <p:ext uri="{BB962C8B-B14F-4D97-AF65-F5344CB8AC3E}">
        <p14:creationId xmlns:p14="http://schemas.microsoft.com/office/powerpoint/2010/main" val="346895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5</a:t>
            </a:fld>
            <a:endParaRPr lang="fr-FR"/>
          </a:p>
        </p:txBody>
      </p:sp>
    </p:spTree>
    <p:extLst>
      <p:ext uri="{BB962C8B-B14F-4D97-AF65-F5344CB8AC3E}">
        <p14:creationId xmlns:p14="http://schemas.microsoft.com/office/powerpoint/2010/main" val="227229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6</a:t>
            </a:fld>
            <a:endParaRPr lang="fr-FR"/>
          </a:p>
        </p:txBody>
      </p:sp>
    </p:spTree>
    <p:extLst>
      <p:ext uri="{BB962C8B-B14F-4D97-AF65-F5344CB8AC3E}">
        <p14:creationId xmlns:p14="http://schemas.microsoft.com/office/powerpoint/2010/main" val="258947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7</a:t>
            </a:fld>
            <a:endParaRPr lang="fr-FR"/>
          </a:p>
        </p:txBody>
      </p:sp>
    </p:spTree>
    <p:extLst>
      <p:ext uri="{BB962C8B-B14F-4D97-AF65-F5344CB8AC3E}">
        <p14:creationId xmlns:p14="http://schemas.microsoft.com/office/powerpoint/2010/main" val="47275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8</a:t>
            </a:fld>
            <a:endParaRPr lang="fr-FR"/>
          </a:p>
        </p:txBody>
      </p:sp>
    </p:spTree>
    <p:extLst>
      <p:ext uri="{BB962C8B-B14F-4D97-AF65-F5344CB8AC3E}">
        <p14:creationId xmlns:p14="http://schemas.microsoft.com/office/powerpoint/2010/main" val="420226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3CA86F-EDCA-4149-9B4B-C4197CB6A310}" type="slidenum">
              <a:rPr lang="fr-FR" smtClean="0"/>
              <a:t>9</a:t>
            </a:fld>
            <a:endParaRPr lang="fr-FR"/>
          </a:p>
        </p:txBody>
      </p:sp>
    </p:spTree>
    <p:extLst>
      <p:ext uri="{BB962C8B-B14F-4D97-AF65-F5344CB8AC3E}">
        <p14:creationId xmlns:p14="http://schemas.microsoft.com/office/powerpoint/2010/main" val="99989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B6F1A9A-A8EE-47F6-A546-7477C1202053}" type="datetimeFigureOut">
              <a:rPr lang="fr-FR" smtClean="0"/>
              <a:t>31/05/2022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FBAFC1-5244-446D-BD4D-A1470D502716}" type="slidenum">
              <a:rPr lang="fr-FR" smtClean="0"/>
              <a:t>‹N°›</a:t>
            </a:fld>
            <a:endParaRPr lang="fr-FR"/>
          </a:p>
        </p:txBody>
      </p:sp>
    </p:spTree>
    <p:extLst>
      <p:ext uri="{BB962C8B-B14F-4D97-AF65-F5344CB8AC3E}">
        <p14:creationId xmlns:p14="http://schemas.microsoft.com/office/powerpoint/2010/main" val="410178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B6F1A9A-A8EE-47F6-A546-7477C1202053}" type="datetimeFigureOut">
              <a:rPr lang="fr-FR" smtClean="0"/>
              <a:t>31/05/2022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FBAFC1-5244-446D-BD4D-A1470D502716}" type="slidenum">
              <a:rPr lang="fr-FR" smtClean="0"/>
              <a:t>‹N°›</a:t>
            </a:fld>
            <a:endParaRPr lang="fr-FR"/>
          </a:p>
        </p:txBody>
      </p:sp>
    </p:spTree>
    <p:extLst>
      <p:ext uri="{BB962C8B-B14F-4D97-AF65-F5344CB8AC3E}">
        <p14:creationId xmlns:p14="http://schemas.microsoft.com/office/powerpoint/2010/main" val="273581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B6F1A9A-A8EE-47F6-A546-7477C1202053}" type="datetimeFigureOut">
              <a:rPr lang="fr-FR" smtClean="0"/>
              <a:t>31/05/2022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FBAFC1-5244-446D-BD4D-A1470D502716}" type="slidenum">
              <a:rPr lang="fr-FR" smtClean="0"/>
              <a:t>‹N°›</a:t>
            </a:fld>
            <a:endParaRPr lang="fr-FR"/>
          </a:p>
        </p:txBody>
      </p:sp>
    </p:spTree>
    <p:extLst>
      <p:ext uri="{BB962C8B-B14F-4D97-AF65-F5344CB8AC3E}">
        <p14:creationId xmlns:p14="http://schemas.microsoft.com/office/powerpoint/2010/main" val="105801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B6F1A9A-A8EE-47F6-A546-7477C1202053}" type="datetimeFigureOut">
              <a:rPr lang="fr-FR" smtClean="0"/>
              <a:t>31/05/2022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FBAFC1-5244-446D-BD4D-A1470D502716}" type="slidenum">
              <a:rPr lang="fr-FR" smtClean="0"/>
              <a:t>‹N°›</a:t>
            </a:fld>
            <a:endParaRPr lang="fr-FR"/>
          </a:p>
        </p:txBody>
      </p:sp>
    </p:spTree>
    <p:extLst>
      <p:ext uri="{BB962C8B-B14F-4D97-AF65-F5344CB8AC3E}">
        <p14:creationId xmlns:p14="http://schemas.microsoft.com/office/powerpoint/2010/main" val="66783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B6F1A9A-A8EE-47F6-A546-7477C1202053}" type="datetimeFigureOut">
              <a:rPr lang="fr-FR" smtClean="0"/>
              <a:t>31/05/2022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FBAFC1-5244-446D-BD4D-A1470D502716}" type="slidenum">
              <a:rPr lang="fr-FR" smtClean="0"/>
              <a:t>‹N°›</a:t>
            </a:fld>
            <a:endParaRPr lang="fr-FR"/>
          </a:p>
        </p:txBody>
      </p:sp>
    </p:spTree>
    <p:extLst>
      <p:ext uri="{BB962C8B-B14F-4D97-AF65-F5344CB8AC3E}">
        <p14:creationId xmlns:p14="http://schemas.microsoft.com/office/powerpoint/2010/main" val="30597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B6F1A9A-A8EE-47F6-A546-7477C1202053}" type="datetimeFigureOut">
              <a:rPr lang="fr-FR" smtClean="0"/>
              <a:t>31/05/2022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1FBAFC1-5244-446D-BD4D-A1470D502716}" type="slidenum">
              <a:rPr lang="fr-FR" smtClean="0"/>
              <a:t>‹N°›</a:t>
            </a:fld>
            <a:endParaRPr lang="fr-FR"/>
          </a:p>
        </p:txBody>
      </p:sp>
    </p:spTree>
    <p:extLst>
      <p:ext uri="{BB962C8B-B14F-4D97-AF65-F5344CB8AC3E}">
        <p14:creationId xmlns:p14="http://schemas.microsoft.com/office/powerpoint/2010/main" val="36615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B6F1A9A-A8EE-47F6-A546-7477C1202053}" type="datetimeFigureOut">
              <a:rPr lang="fr-FR" smtClean="0"/>
              <a:t>31/05/2022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1FBAFC1-5244-446D-BD4D-A1470D502716}" type="slidenum">
              <a:rPr lang="fr-FR" smtClean="0"/>
              <a:t>‹N°›</a:t>
            </a:fld>
            <a:endParaRPr lang="fr-FR"/>
          </a:p>
        </p:txBody>
      </p:sp>
    </p:spTree>
    <p:extLst>
      <p:ext uri="{BB962C8B-B14F-4D97-AF65-F5344CB8AC3E}">
        <p14:creationId xmlns:p14="http://schemas.microsoft.com/office/powerpoint/2010/main" val="417568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B6F1A9A-A8EE-47F6-A546-7477C1202053}" type="datetimeFigureOut">
              <a:rPr lang="fr-FR" smtClean="0"/>
              <a:t>31/05/2022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1FBAFC1-5244-446D-BD4D-A1470D502716}" type="slidenum">
              <a:rPr lang="fr-FR" smtClean="0"/>
              <a:t>‹N°›</a:t>
            </a:fld>
            <a:endParaRPr lang="fr-FR"/>
          </a:p>
        </p:txBody>
      </p:sp>
    </p:spTree>
    <p:extLst>
      <p:ext uri="{BB962C8B-B14F-4D97-AF65-F5344CB8AC3E}">
        <p14:creationId xmlns:p14="http://schemas.microsoft.com/office/powerpoint/2010/main" val="33442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F1A9A-A8EE-47F6-A546-7477C1202053}" type="datetimeFigureOut">
              <a:rPr lang="fr-FR" smtClean="0"/>
              <a:t>31/05/2022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1FBAFC1-5244-446D-BD4D-A1470D502716}" type="slidenum">
              <a:rPr lang="fr-FR" smtClean="0"/>
              <a:t>‹N°›</a:t>
            </a:fld>
            <a:endParaRPr lang="fr-FR"/>
          </a:p>
        </p:txBody>
      </p:sp>
    </p:spTree>
    <p:extLst>
      <p:ext uri="{BB962C8B-B14F-4D97-AF65-F5344CB8AC3E}">
        <p14:creationId xmlns:p14="http://schemas.microsoft.com/office/powerpoint/2010/main" val="238054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B6F1A9A-A8EE-47F6-A546-7477C1202053}" type="datetimeFigureOut">
              <a:rPr lang="fr-FR" smtClean="0"/>
              <a:t>31/05/2022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1FBAFC1-5244-446D-BD4D-A1470D502716}" type="slidenum">
              <a:rPr lang="fr-FR" smtClean="0"/>
              <a:t>‹N°›</a:t>
            </a:fld>
            <a:endParaRPr lang="fr-FR"/>
          </a:p>
        </p:txBody>
      </p:sp>
    </p:spTree>
    <p:extLst>
      <p:ext uri="{BB962C8B-B14F-4D97-AF65-F5344CB8AC3E}">
        <p14:creationId xmlns:p14="http://schemas.microsoft.com/office/powerpoint/2010/main" val="125229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B6F1A9A-A8EE-47F6-A546-7477C1202053}" type="datetimeFigureOut">
              <a:rPr lang="fr-FR" smtClean="0"/>
              <a:t>31/05/2022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1FBAFC1-5244-446D-BD4D-A1470D502716}" type="slidenum">
              <a:rPr lang="fr-FR" smtClean="0"/>
              <a:t>‹N°›</a:t>
            </a:fld>
            <a:endParaRPr lang="fr-FR"/>
          </a:p>
        </p:txBody>
      </p:sp>
    </p:spTree>
    <p:extLst>
      <p:ext uri="{BB962C8B-B14F-4D97-AF65-F5344CB8AC3E}">
        <p14:creationId xmlns:p14="http://schemas.microsoft.com/office/powerpoint/2010/main" val="247104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B6F1A9A-A8EE-47F6-A546-7477C1202053}" type="datetimeFigureOut">
              <a:rPr lang="fr-FR" smtClean="0"/>
              <a:t>31/05/2022</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1FBAFC1-5244-446D-BD4D-A1470D502716}" type="slidenum">
              <a:rPr lang="fr-FR" smtClean="0"/>
              <a:t>‹N°›</a:t>
            </a:fld>
            <a:endParaRPr lang="fr-FR"/>
          </a:p>
        </p:txBody>
      </p:sp>
    </p:spTree>
    <p:extLst>
      <p:ext uri="{BB962C8B-B14F-4D97-AF65-F5344CB8AC3E}">
        <p14:creationId xmlns:p14="http://schemas.microsoft.com/office/powerpoint/2010/main" val="3207115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descr="couverture, titre sur une photo avec les mains d’une personne retirant une montre d’une boîte">
            <a:extLst>
              <a:ext uri="{FF2B5EF4-FFF2-40B4-BE49-F238E27FC236}">
                <a16:creationId xmlns:a16="http://schemas.microsoft.com/office/drawing/2014/main" id="{DBC71945-0BFD-4032-AF52-57458125AA76}"/>
              </a:ext>
            </a:extLst>
          </p:cNvPr>
          <p:cNvGrpSpPr/>
          <p:nvPr/>
        </p:nvGrpSpPr>
        <p:grpSpPr>
          <a:xfrm>
            <a:off x="-1" y="0"/>
            <a:ext cx="6883082" cy="7287895"/>
            <a:chOff x="1625704" y="-359551"/>
            <a:chExt cx="3324767" cy="4831487"/>
          </a:xfrm>
        </p:grpSpPr>
        <p:pic>
          <p:nvPicPr>
            <p:cNvPr id="5" name="Image 4">
              <a:extLst>
                <a:ext uri="{FF2B5EF4-FFF2-40B4-BE49-F238E27FC236}">
                  <a16:creationId xmlns:a16="http://schemas.microsoft.com/office/drawing/2014/main" id="{41B7C9F2-12FF-44A0-8CC5-D0D3730EA882}"/>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32610"/>
            <a:stretch/>
          </p:blipFill>
          <p:spPr>
            <a:xfrm>
              <a:off x="1625705" y="-359551"/>
              <a:ext cx="3324766" cy="4831487"/>
            </a:xfrm>
            <a:prstGeom prst="rect">
              <a:avLst/>
            </a:prstGeom>
          </p:spPr>
        </p:pic>
        <p:sp>
          <p:nvSpPr>
            <p:cNvPr id="6" name="Rectangle 5">
              <a:extLst>
                <a:ext uri="{FF2B5EF4-FFF2-40B4-BE49-F238E27FC236}">
                  <a16:creationId xmlns:a16="http://schemas.microsoft.com/office/drawing/2014/main" id="{352FEBA5-8AA5-446B-B961-107219965173}"/>
                </a:ext>
              </a:extLst>
            </p:cNvPr>
            <p:cNvSpPr/>
            <p:nvPr/>
          </p:nvSpPr>
          <p:spPr>
            <a:xfrm>
              <a:off x="1625704" y="2115879"/>
              <a:ext cx="3324766" cy="946298"/>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solidFill>
                  <a:srgbClr val="FF0000"/>
                </a:solidFill>
              </a:endParaRPr>
            </a:p>
          </p:txBody>
        </p:sp>
        <p:sp>
          <p:nvSpPr>
            <p:cNvPr id="7" name="Zone de texte 727">
              <a:extLst>
                <a:ext uri="{FF2B5EF4-FFF2-40B4-BE49-F238E27FC236}">
                  <a16:creationId xmlns:a16="http://schemas.microsoft.com/office/drawing/2014/main" id="{8F3C523E-A5F4-4352-AF72-BCE032B2FA1A}"/>
                </a:ext>
              </a:extLst>
            </p:cNvPr>
            <p:cNvSpPr txBox="1">
              <a:spLocks noChangeArrowheads="1"/>
            </p:cNvSpPr>
            <p:nvPr/>
          </p:nvSpPr>
          <p:spPr bwMode="auto">
            <a:xfrm>
              <a:off x="1684596" y="2179675"/>
              <a:ext cx="3203702" cy="78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r>
                <a:rPr lang="fr-FR" sz="4400" b="1" kern="1400" spc="-23" dirty="0">
                  <a:solidFill>
                    <a:schemeClr val="bg1"/>
                  </a:solidFill>
                  <a:latin typeface="Biome Light" panose="020B0303030204020804" pitchFamily="34" charset="0"/>
                  <a:ea typeface="DengXian Light" panose="02010600030101010101" pitchFamily="2" charset="-122"/>
                  <a:cs typeface="Biome Light" panose="020B0303030204020804" pitchFamily="34" charset="0"/>
                </a:rPr>
                <a:t>Catalogue Leasing</a:t>
              </a:r>
              <a:endParaRPr lang="fr-FR" sz="5400" b="1" kern="1400" spc="-23" dirty="0">
                <a:solidFill>
                  <a:schemeClr val="bg1"/>
                </a:solidFill>
                <a:latin typeface="Biome Light" panose="020B0303030204020804" pitchFamily="34" charset="0"/>
                <a:ea typeface="DengXian Light" panose="02010600030101010101" pitchFamily="2" charset="-122"/>
                <a:cs typeface="Biome Light" panose="020B0303030204020804" pitchFamily="34" charset="0"/>
              </a:endParaRPr>
            </a:p>
          </p:txBody>
        </p:sp>
      </p:grpSp>
      <p:grpSp>
        <p:nvGrpSpPr>
          <p:cNvPr id="10" name="Groupe 9" descr="ruban graphique avec du texte">
            <a:extLst>
              <a:ext uri="{FF2B5EF4-FFF2-40B4-BE49-F238E27FC236}">
                <a16:creationId xmlns:a16="http://schemas.microsoft.com/office/drawing/2014/main" id="{75F873B8-963C-4964-906E-D4BF8F4C1766}"/>
              </a:ext>
            </a:extLst>
          </p:cNvPr>
          <p:cNvGrpSpPr/>
          <p:nvPr/>
        </p:nvGrpSpPr>
        <p:grpSpPr>
          <a:xfrm>
            <a:off x="0" y="5822067"/>
            <a:ext cx="2328672" cy="4083934"/>
            <a:chOff x="0" y="0"/>
            <a:chExt cx="1936750" cy="2665095"/>
          </a:xfrm>
          <a:solidFill>
            <a:schemeClr val="bg2">
              <a:lumMod val="90000"/>
            </a:schemeClr>
          </a:solidFill>
        </p:grpSpPr>
        <p:sp>
          <p:nvSpPr>
            <p:cNvPr id="11" name="Rectangle 192">
              <a:extLst>
                <a:ext uri="{FF2B5EF4-FFF2-40B4-BE49-F238E27FC236}">
                  <a16:creationId xmlns:a16="http://schemas.microsoft.com/office/drawing/2014/main" id="{4315D37D-538B-4B06-9B19-2436B4E003A8}"/>
                </a:ext>
              </a:extLst>
            </p:cNvPr>
            <p:cNvSpPr/>
            <p:nvPr/>
          </p:nvSpPr>
          <p:spPr>
            <a:xfrm>
              <a:off x="0" y="0"/>
              <a:ext cx="1936750" cy="2665095"/>
            </a:xfrm>
            <a:custGeom>
              <a:avLst/>
              <a:gdLst>
                <a:gd name="connsiteX0" fmla="*/ 0 w 1936750"/>
                <a:gd name="connsiteY0" fmla="*/ 0 h 2185035"/>
                <a:gd name="connsiteX1" fmla="*/ 1936750 w 1936750"/>
                <a:gd name="connsiteY1" fmla="*/ 0 h 2185035"/>
                <a:gd name="connsiteX2" fmla="*/ 1936750 w 1936750"/>
                <a:gd name="connsiteY2" fmla="*/ 2185035 h 2185035"/>
                <a:gd name="connsiteX3" fmla="*/ 0 w 1936750"/>
                <a:gd name="connsiteY3" fmla="*/ 2185035 h 2185035"/>
                <a:gd name="connsiteX4" fmla="*/ 0 w 1936750"/>
                <a:gd name="connsiteY4" fmla="*/ 0 h 2185035"/>
                <a:gd name="connsiteX0" fmla="*/ 0 w 1936750"/>
                <a:gd name="connsiteY0" fmla="*/ 0 h 2185035"/>
                <a:gd name="connsiteX1" fmla="*/ 1936750 w 1936750"/>
                <a:gd name="connsiteY1" fmla="*/ 627682 h 2185035"/>
                <a:gd name="connsiteX2" fmla="*/ 1936750 w 1936750"/>
                <a:gd name="connsiteY2" fmla="*/ 2185035 h 2185035"/>
                <a:gd name="connsiteX3" fmla="*/ 0 w 1936750"/>
                <a:gd name="connsiteY3" fmla="*/ 2185035 h 2185035"/>
                <a:gd name="connsiteX4" fmla="*/ 0 w 1936750"/>
                <a:gd name="connsiteY4" fmla="*/ 0 h 2185035"/>
                <a:gd name="connsiteX0" fmla="*/ 0 w 1936750"/>
                <a:gd name="connsiteY0" fmla="*/ 0 h 2185035"/>
                <a:gd name="connsiteX1" fmla="*/ 1936750 w 1936750"/>
                <a:gd name="connsiteY1" fmla="*/ 326765 h 2185035"/>
                <a:gd name="connsiteX2" fmla="*/ 1936750 w 1936750"/>
                <a:gd name="connsiteY2" fmla="*/ 2185035 h 2185035"/>
                <a:gd name="connsiteX3" fmla="*/ 0 w 1936750"/>
                <a:gd name="connsiteY3" fmla="*/ 2185035 h 2185035"/>
                <a:gd name="connsiteX4" fmla="*/ 0 w 1936750"/>
                <a:gd name="connsiteY4" fmla="*/ 0 h 2185035"/>
                <a:gd name="connsiteX0" fmla="*/ 0 w 1936750"/>
                <a:gd name="connsiteY0" fmla="*/ 0 h 2185035"/>
                <a:gd name="connsiteX1" fmla="*/ 1936750 w 1936750"/>
                <a:gd name="connsiteY1" fmla="*/ 204216 h 2185035"/>
                <a:gd name="connsiteX2" fmla="*/ 1936750 w 1936750"/>
                <a:gd name="connsiteY2" fmla="*/ 2185035 h 2185035"/>
                <a:gd name="connsiteX3" fmla="*/ 0 w 1936750"/>
                <a:gd name="connsiteY3" fmla="*/ 2185035 h 2185035"/>
                <a:gd name="connsiteX4" fmla="*/ 0 w 1936750"/>
                <a:gd name="connsiteY4" fmla="*/ 0 h 2185035"/>
                <a:gd name="connsiteX0" fmla="*/ 0 w 1936750"/>
                <a:gd name="connsiteY0" fmla="*/ 0 h 2185035"/>
                <a:gd name="connsiteX1" fmla="*/ 1936750 w 1936750"/>
                <a:gd name="connsiteY1" fmla="*/ 316554 h 2185035"/>
                <a:gd name="connsiteX2" fmla="*/ 1936750 w 1936750"/>
                <a:gd name="connsiteY2" fmla="*/ 2185035 h 2185035"/>
                <a:gd name="connsiteX3" fmla="*/ 0 w 1936750"/>
                <a:gd name="connsiteY3" fmla="*/ 2185035 h 2185035"/>
                <a:gd name="connsiteX4" fmla="*/ 0 w 1936750"/>
                <a:gd name="connsiteY4" fmla="*/ 0 h 2185035"/>
                <a:gd name="connsiteX0" fmla="*/ 0 w 1936750"/>
                <a:gd name="connsiteY0" fmla="*/ 0 h 2185035"/>
                <a:gd name="connsiteX1" fmla="*/ 1936750 w 1936750"/>
                <a:gd name="connsiteY1" fmla="*/ 275704 h 2185035"/>
                <a:gd name="connsiteX2" fmla="*/ 1936750 w 1936750"/>
                <a:gd name="connsiteY2" fmla="*/ 2185035 h 2185035"/>
                <a:gd name="connsiteX3" fmla="*/ 0 w 1936750"/>
                <a:gd name="connsiteY3" fmla="*/ 2185035 h 2185035"/>
                <a:gd name="connsiteX4" fmla="*/ 0 w 1936750"/>
                <a:gd name="connsiteY4" fmla="*/ 0 h 2185035"/>
                <a:gd name="connsiteX0" fmla="*/ 0 w 1936750"/>
                <a:gd name="connsiteY0" fmla="*/ 0 h 2185035"/>
                <a:gd name="connsiteX1" fmla="*/ 1936750 w 1936750"/>
                <a:gd name="connsiteY1" fmla="*/ 275704 h 2185035"/>
                <a:gd name="connsiteX2" fmla="*/ 1936750 w 1936750"/>
                <a:gd name="connsiteY2" fmla="*/ 2185035 h 2185035"/>
                <a:gd name="connsiteX3" fmla="*/ 0 w 1936750"/>
                <a:gd name="connsiteY3" fmla="*/ 1673148 h 2185035"/>
                <a:gd name="connsiteX4" fmla="*/ 0 w 1936750"/>
                <a:gd name="connsiteY4" fmla="*/ 0 h 2185035"/>
                <a:gd name="connsiteX0" fmla="*/ 0 w 1936750"/>
                <a:gd name="connsiteY0" fmla="*/ 0 h 1673148"/>
                <a:gd name="connsiteX1" fmla="*/ 1936750 w 1936750"/>
                <a:gd name="connsiteY1" fmla="*/ 275704 h 1673148"/>
                <a:gd name="connsiteX2" fmla="*/ 1936750 w 1936750"/>
                <a:gd name="connsiteY2" fmla="*/ 1673148 h 1673148"/>
                <a:gd name="connsiteX3" fmla="*/ 0 w 1936750"/>
                <a:gd name="connsiteY3" fmla="*/ 1673148 h 1673148"/>
                <a:gd name="connsiteX4" fmla="*/ 0 w 1936750"/>
                <a:gd name="connsiteY4" fmla="*/ 0 h 1673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0" h="1673148">
                  <a:moveTo>
                    <a:pt x="0" y="0"/>
                  </a:moveTo>
                  <a:lnTo>
                    <a:pt x="1936750" y="275704"/>
                  </a:lnTo>
                  <a:lnTo>
                    <a:pt x="1936750" y="1673148"/>
                  </a:lnTo>
                  <a:lnTo>
                    <a:pt x="0" y="1673148"/>
                  </a:lnTo>
                  <a:lnTo>
                    <a:pt x="0" y="0"/>
                  </a:lnTo>
                  <a:close/>
                </a:path>
              </a:pathLst>
            </a:custGeom>
            <a:grpFill/>
            <a:ln>
              <a:noFill/>
            </a:ln>
          </p:spPr>
          <p:style>
            <a:lnRef idx="0">
              <a:scrgbClr r="0" g="0" b="0"/>
            </a:lnRef>
            <a:fillRef idx="0">
              <a:scrgbClr r="0" g="0" b="0"/>
            </a:fillRef>
            <a:effectRef idx="0">
              <a:scrgbClr r="0" g="0" b="0"/>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a:p>
          </p:txBody>
        </p:sp>
        <p:sp>
          <p:nvSpPr>
            <p:cNvPr id="12" name="Zone de texte 835">
              <a:extLst>
                <a:ext uri="{FF2B5EF4-FFF2-40B4-BE49-F238E27FC236}">
                  <a16:creationId xmlns:a16="http://schemas.microsoft.com/office/drawing/2014/main" id="{0EC98AC2-2270-4D70-9C35-1232E29E870F}"/>
                </a:ext>
              </a:extLst>
            </p:cNvPr>
            <p:cNvSpPr txBox="1">
              <a:spLocks noChangeArrowheads="1"/>
            </p:cNvSpPr>
            <p:nvPr/>
          </p:nvSpPr>
          <p:spPr bwMode="auto">
            <a:xfrm>
              <a:off x="441689" y="1313521"/>
              <a:ext cx="1120910" cy="4186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4000" b="1" kern="1400" spc="-23" dirty="0">
                  <a:solidFill>
                    <a:srgbClr val="FFFFFF"/>
                  </a:solidFill>
                  <a:latin typeface="Biome Light" panose="020B0303030204020804" pitchFamily="34" charset="0"/>
                  <a:ea typeface="DengXian Light" panose="02010600030101010101" pitchFamily="2" charset="-122"/>
                  <a:cs typeface="Biome Light" panose="020B0303030204020804" pitchFamily="34" charset="0"/>
                </a:rPr>
                <a:t>2022</a:t>
              </a:r>
              <a:endParaRPr lang="fr-FR" sz="914" b="1" kern="1400" spc="-23" dirty="0">
                <a:latin typeface="Biome Light" panose="020B0303030204020804" pitchFamily="34" charset="0"/>
                <a:ea typeface="DengXian Light" panose="02010600030101010101" pitchFamily="2" charset="-122"/>
                <a:cs typeface="Biome Light" panose="020B0303030204020804" pitchFamily="34" charset="0"/>
              </a:endParaRPr>
            </a:p>
          </p:txBody>
        </p:sp>
      </p:grpSp>
      <p:pic>
        <p:nvPicPr>
          <p:cNvPr id="14" name="Image 13" descr="Une image contenant texte, noir&#10;&#10;Description générée automatiquement">
            <a:extLst>
              <a:ext uri="{FF2B5EF4-FFF2-40B4-BE49-F238E27FC236}">
                <a16:creationId xmlns:a16="http://schemas.microsoft.com/office/drawing/2014/main" id="{0854628A-C6AC-4C9F-97B9-ADC8EC7B3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768" y="8155611"/>
            <a:ext cx="3300600" cy="934895"/>
          </a:xfrm>
          <a:prstGeom prst="rect">
            <a:avLst/>
          </a:prstGeom>
        </p:spPr>
      </p:pic>
      <p:pic>
        <p:nvPicPr>
          <p:cNvPr id="16" name="Image 15" descr="Une image contenant texte, arts de la table, vaisselle, assiette&#10;&#10;Description générée automatiquement">
            <a:extLst>
              <a:ext uri="{FF2B5EF4-FFF2-40B4-BE49-F238E27FC236}">
                <a16:creationId xmlns:a16="http://schemas.microsoft.com/office/drawing/2014/main" id="{087AE8BD-1CC9-402F-B438-CDB4AA9F9D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990" y="9090506"/>
            <a:ext cx="2340869" cy="652273"/>
          </a:xfrm>
          <a:prstGeom prst="rect">
            <a:avLst/>
          </a:prstGeom>
        </p:spPr>
      </p:pic>
      <p:pic>
        <p:nvPicPr>
          <p:cNvPr id="3" name="Image 2">
            <a:extLst>
              <a:ext uri="{FF2B5EF4-FFF2-40B4-BE49-F238E27FC236}">
                <a16:creationId xmlns:a16="http://schemas.microsoft.com/office/drawing/2014/main" id="{50D2E2EB-4DC9-91B5-CF6C-CCEEFCA650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3696" y="6906447"/>
            <a:ext cx="2889621" cy="1282933"/>
          </a:xfrm>
          <a:prstGeom prst="rect">
            <a:avLst/>
          </a:prstGeom>
        </p:spPr>
      </p:pic>
    </p:spTree>
    <p:extLst>
      <p:ext uri="{BB962C8B-B14F-4D97-AF65-F5344CB8AC3E}">
        <p14:creationId xmlns:p14="http://schemas.microsoft.com/office/powerpoint/2010/main" val="405314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7" name="Groupe 6" descr="graphisme de numéro de page">
            <a:extLst>
              <a:ext uri="{FF2B5EF4-FFF2-40B4-BE49-F238E27FC236}">
                <a16:creationId xmlns:a16="http://schemas.microsoft.com/office/drawing/2014/main" id="{AB92F43D-75B2-4EE5-A297-AB123DDE6383}"/>
              </a:ext>
            </a:extLst>
          </p:cNvPr>
          <p:cNvGrpSpPr/>
          <p:nvPr/>
        </p:nvGrpSpPr>
        <p:grpSpPr>
          <a:xfrm>
            <a:off x="267494" y="990600"/>
            <a:ext cx="6323012" cy="8559800"/>
            <a:chOff x="318" y="17315"/>
            <a:chExt cx="4881289" cy="6619492"/>
          </a:xfrm>
        </p:grpSpPr>
        <p:pic>
          <p:nvPicPr>
            <p:cNvPr id="9" name="Image 8">
              <a:extLst>
                <a:ext uri="{FF2B5EF4-FFF2-40B4-BE49-F238E27FC236}">
                  <a16:creationId xmlns:a16="http://schemas.microsoft.com/office/drawing/2014/main" id="{0BBFCF90-0A5D-4D0C-A7D2-1A93960B40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8" y="17315"/>
              <a:ext cx="4881289" cy="6619492"/>
            </a:xfrm>
            <a:prstGeom prst="rect">
              <a:avLst/>
            </a:prstGeom>
            <a:noFill/>
          </p:spPr>
        </p:pic>
        <p:grpSp>
          <p:nvGrpSpPr>
            <p:cNvPr id="11" name="Groupe 10" descr="zone de texte">
              <a:extLst>
                <a:ext uri="{FF2B5EF4-FFF2-40B4-BE49-F238E27FC236}">
                  <a16:creationId xmlns:a16="http://schemas.microsoft.com/office/drawing/2014/main" id="{59404863-8238-4488-AD24-36F845AC1FCB}"/>
                </a:ext>
              </a:extLst>
            </p:cNvPr>
            <p:cNvGrpSpPr/>
            <p:nvPr/>
          </p:nvGrpSpPr>
          <p:grpSpPr>
            <a:xfrm>
              <a:off x="800371" y="1234974"/>
              <a:ext cx="3405505" cy="1640247"/>
              <a:chOff x="-671969" y="593530"/>
              <a:chExt cx="3405505" cy="853874"/>
            </a:xfrm>
          </p:grpSpPr>
          <p:sp>
            <p:nvSpPr>
              <p:cNvPr id="12" name="Rectangle : Coin rogné 1043" descr="rectangle coloré">
                <a:extLst>
                  <a:ext uri="{FF2B5EF4-FFF2-40B4-BE49-F238E27FC236}">
                    <a16:creationId xmlns:a16="http://schemas.microsoft.com/office/drawing/2014/main" id="{C1DA8169-4F9A-4C31-860F-02D5EDC03520}"/>
                  </a:ext>
                </a:extLst>
              </p:cNvPr>
              <p:cNvSpPr/>
              <p:nvPr/>
            </p:nvSpPr>
            <p:spPr>
              <a:xfrm rot="10800000">
                <a:off x="-671969" y="593530"/>
                <a:ext cx="3405505" cy="838826"/>
              </a:xfrm>
              <a:prstGeom prst="snip1Rect">
                <a:avLst>
                  <a:gd name="adj" fmla="val 0"/>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 name="Zone de texte 960">
                <a:extLst>
                  <a:ext uri="{FF2B5EF4-FFF2-40B4-BE49-F238E27FC236}">
                    <a16:creationId xmlns:a16="http://schemas.microsoft.com/office/drawing/2014/main" id="{8EDF0587-7F95-4968-A25D-E8055EA1F8BF}"/>
                  </a:ext>
                </a:extLst>
              </p:cNvPr>
              <p:cNvSpPr txBox="1">
                <a:spLocks noChangeArrowheads="1"/>
              </p:cNvSpPr>
              <p:nvPr/>
            </p:nvSpPr>
            <p:spPr bwMode="auto">
              <a:xfrm>
                <a:off x="-580449" y="670104"/>
                <a:ext cx="3189664" cy="7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r>
                  <a:rPr lang="fr-FR" sz="2400" b="1" kern="1400" spc="-50" dirty="0">
                    <a:solidFill>
                      <a:schemeClr val="bg1"/>
                    </a:solidFill>
                    <a:effectLst/>
                    <a:latin typeface="Biome Light" panose="020B0303030204020804" pitchFamily="34" charset="0"/>
                    <a:ea typeface="DengXian Light" panose="02010600030101010101" pitchFamily="2" charset="-122"/>
                    <a:cs typeface="Biome Light" panose="020B0303030204020804" pitchFamily="34" charset="0"/>
                  </a:rPr>
                  <a:t>Réseau et sécurité</a:t>
                </a:r>
              </a:p>
              <a:p>
                <a:pPr algn="ctr"/>
                <a:r>
                  <a:rPr lang="fr-FR" sz="1400" dirty="0">
                    <a:solidFill>
                      <a:schemeClr val="bg1"/>
                    </a:solidFill>
                    <a:effectLst/>
                    <a:latin typeface="Biome Light" panose="020B0303030204020804" pitchFamily="34" charset="0"/>
                    <a:ea typeface="Times New Roman" panose="02020603050405020304" pitchFamily="18" charset="0"/>
                    <a:cs typeface="Biome Light" panose="020B0303030204020804" pitchFamily="34" charset="0"/>
                  </a:rPr>
                  <a:t> </a:t>
                </a:r>
              </a:p>
              <a:p>
                <a:pPr algn="ctr"/>
                <a:r>
                  <a:rPr lang="fr-FR" sz="1400" dirty="0">
                    <a:solidFill>
                      <a:schemeClr val="bg1"/>
                    </a:solidFill>
                    <a:effectLst/>
                    <a:latin typeface="Biome Light" panose="020B0303030204020804" pitchFamily="34" charset="0"/>
                    <a:ea typeface="Times New Roman" panose="02020603050405020304" pitchFamily="18" charset="0"/>
                    <a:cs typeface="Biome Light" panose="020B0303030204020804" pitchFamily="34" charset="0"/>
                  </a:rPr>
                  <a:t>La protection de vos données personnelles et la rapidité de votre infrastructure réseau influera vos taches quotidiennement. C’est pourquoi nous vous proposons un large choix de périphériques performants</a:t>
                </a:r>
                <a:r>
                  <a:rPr lang="fr-FR" sz="1100" dirty="0">
                    <a:solidFill>
                      <a:schemeClr val="bg1"/>
                    </a:solidFill>
                    <a:effectLst/>
                    <a:latin typeface="Biome Light" panose="020B0303030204020804" pitchFamily="34" charset="0"/>
                    <a:ea typeface="Times New Roman" panose="02020603050405020304" pitchFamily="18" charset="0"/>
                    <a:cs typeface="Biome Light" panose="020B0303030204020804" pitchFamily="34" charset="0"/>
                  </a:rPr>
                  <a:t>.</a:t>
                </a:r>
              </a:p>
              <a:p>
                <a:r>
                  <a:rPr lang="fr-FR" sz="1100" dirty="0">
                    <a:solidFill>
                      <a:schemeClr val="bg1"/>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p:txBody>
          </p:sp>
        </p:grpSp>
      </p:grpSp>
      <p:sp>
        <p:nvSpPr>
          <p:cNvPr id="14" name="Zone de texte 990">
            <a:extLst>
              <a:ext uri="{FF2B5EF4-FFF2-40B4-BE49-F238E27FC236}">
                <a16:creationId xmlns:a16="http://schemas.microsoft.com/office/drawing/2014/main" id="{5751411E-5B52-4825-8D75-5853DCF96A22}"/>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sp>
        <p:nvSpPr>
          <p:cNvPr id="15" name="Zone de texte 990">
            <a:extLst>
              <a:ext uri="{FF2B5EF4-FFF2-40B4-BE49-F238E27FC236}">
                <a16:creationId xmlns:a16="http://schemas.microsoft.com/office/drawing/2014/main" id="{8D721D65-66A4-A47A-CC80-1FB2536993FE}"/>
              </a:ext>
            </a:extLst>
          </p:cNvPr>
          <p:cNvSpPr txBox="1">
            <a:spLocks noChangeArrowheads="1"/>
          </p:cNvSpPr>
          <p:nvPr/>
        </p:nvSpPr>
        <p:spPr bwMode="auto">
          <a:xfrm>
            <a:off x="701515" y="137385"/>
            <a:ext cx="1095012" cy="26289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a:t>
            </a:r>
            <a:r>
              <a:rPr lang="fr-FR" sz="2000" b="1" spc="75" dirty="0">
                <a:solidFill>
                  <a:srgbClr val="FFFFFF"/>
                </a:solidFill>
                <a:latin typeface="Biome Light" panose="020B0303030204020804" pitchFamily="34" charset="0"/>
                <a:ea typeface="DengXian" panose="02010600030101010101" pitchFamily="2" charset="-122"/>
                <a:cs typeface="Biome Light" panose="020B0303030204020804" pitchFamily="34" charset="0"/>
              </a:rPr>
              <a:t>10</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pic>
        <p:nvPicPr>
          <p:cNvPr id="16" name="Image 15">
            <a:extLst>
              <a:ext uri="{FF2B5EF4-FFF2-40B4-BE49-F238E27FC236}">
                <a16:creationId xmlns:a16="http://schemas.microsoft.com/office/drawing/2014/main" id="{9457F137-2A32-B75E-DBA6-5FDE47A69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Tree>
    <p:extLst>
      <p:ext uri="{BB962C8B-B14F-4D97-AF65-F5344CB8AC3E}">
        <p14:creationId xmlns:p14="http://schemas.microsoft.com/office/powerpoint/2010/main" val="267115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Zone de texte 1033">
            <a:extLst>
              <a:ext uri="{FF2B5EF4-FFF2-40B4-BE49-F238E27FC236}">
                <a16:creationId xmlns:a16="http://schemas.microsoft.com/office/drawing/2014/main" id="{1B2C8C2A-B9CD-4CDA-A4D7-18038EAF5B58}"/>
              </a:ext>
            </a:extLst>
          </p:cNvPr>
          <p:cNvSpPr txBox="1"/>
          <p:nvPr/>
        </p:nvSpPr>
        <p:spPr>
          <a:xfrm>
            <a:off x="692961" y="1696857"/>
            <a:ext cx="5472074" cy="627243"/>
          </a:xfrm>
          <a:prstGeom prst="rect">
            <a:avLst/>
          </a:prstGeom>
          <a:noFill/>
          <a:ln w="6350">
            <a:noFill/>
          </a:ln>
        </p:spPr>
        <p:txBody>
          <a:bodyPr rot="0" spcFirstLastPara="0" vert="horz" wrap="square" lIns="182880" tIns="91440" rIns="91440" bIns="45720" numCol="1" spcCol="0" rtlCol="0" fromWordArt="0" anchor="t" anchorCtr="0" forceAA="0" compatLnSpc="1">
            <a:prstTxWarp prst="textNoShape">
              <a:avLst/>
            </a:prstTxWarp>
            <a:noAutofit/>
          </a:bodyPr>
          <a:lstStyle/>
          <a:p>
            <a:pPr algn="ct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Zone de texte 990">
            <a:extLst>
              <a:ext uri="{FF2B5EF4-FFF2-40B4-BE49-F238E27FC236}">
                <a16:creationId xmlns:a16="http://schemas.microsoft.com/office/drawing/2014/main" id="{69A6C8D7-EA4E-4F26-B559-0D8116EE9C1A}"/>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sp>
        <p:nvSpPr>
          <p:cNvPr id="20" name="Zone de texte 990">
            <a:extLst>
              <a:ext uri="{FF2B5EF4-FFF2-40B4-BE49-F238E27FC236}">
                <a16:creationId xmlns:a16="http://schemas.microsoft.com/office/drawing/2014/main" id="{9DC1FE17-0CCA-9C8A-84DB-1859F68EDE93}"/>
              </a:ext>
            </a:extLst>
          </p:cNvPr>
          <p:cNvSpPr txBox="1">
            <a:spLocks noChangeArrowheads="1"/>
          </p:cNvSpPr>
          <p:nvPr/>
        </p:nvSpPr>
        <p:spPr bwMode="auto">
          <a:xfrm>
            <a:off x="650714" y="150084"/>
            <a:ext cx="1089185" cy="281107"/>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1</a:t>
            </a:r>
            <a:r>
              <a:rPr lang="fr-FR" sz="2000" b="1" spc="75" dirty="0">
                <a:solidFill>
                  <a:srgbClr val="FFFFFF"/>
                </a:solidFill>
                <a:latin typeface="Biome Light" panose="020B0303030204020804" pitchFamily="34" charset="0"/>
                <a:ea typeface="DengXian" panose="02010600030101010101" pitchFamily="2" charset="-122"/>
                <a:cs typeface="Biome Light" panose="020B0303030204020804" pitchFamily="34" charset="0"/>
              </a:rPr>
              <a:t>1</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pic>
        <p:nvPicPr>
          <p:cNvPr id="23" name="Image 22">
            <a:extLst>
              <a:ext uri="{FF2B5EF4-FFF2-40B4-BE49-F238E27FC236}">
                <a16:creationId xmlns:a16="http://schemas.microsoft.com/office/drawing/2014/main" id="{33AD41BB-4DA0-9A3B-304A-8BF267DFF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27" name="Zone de texte 973">
            <a:extLst>
              <a:ext uri="{FF2B5EF4-FFF2-40B4-BE49-F238E27FC236}">
                <a16:creationId xmlns:a16="http://schemas.microsoft.com/office/drawing/2014/main" id="{D6E29263-F701-AF23-AD3C-8AC255987FF5}"/>
              </a:ext>
            </a:extLst>
          </p:cNvPr>
          <p:cNvSpPr txBox="1"/>
          <p:nvPr/>
        </p:nvSpPr>
        <p:spPr>
          <a:xfrm>
            <a:off x="412193" y="867245"/>
            <a:ext cx="6000751"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fr-FR" sz="4400" b="1" dirty="0">
                <a:solidFill>
                  <a:srgbClr val="6600CD"/>
                </a:solidFill>
              </a:rPr>
              <a:t>Solution de stockage</a:t>
            </a:r>
            <a:endParaRPr lang="fr-FR" b="1" dirty="0">
              <a:ln w="6600">
                <a:solidFill>
                  <a:schemeClr val="accent2"/>
                </a:solidFill>
                <a:prstDash val="solid"/>
              </a:ln>
              <a:effectLst>
                <a:outerShdw dist="38100" dir="2700000" algn="tl" rotWithShape="0">
                  <a:schemeClr val="accent2"/>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Zone de texte 1034">
            <a:extLst>
              <a:ext uri="{FF2B5EF4-FFF2-40B4-BE49-F238E27FC236}">
                <a16:creationId xmlns:a16="http://schemas.microsoft.com/office/drawing/2014/main" id="{415B926F-17D0-0A50-0F2E-9395F70EDDFA}"/>
              </a:ext>
            </a:extLst>
          </p:cNvPr>
          <p:cNvSpPr txBox="1"/>
          <p:nvPr/>
        </p:nvSpPr>
        <p:spPr>
          <a:xfrm>
            <a:off x="2354738" y="5194650"/>
            <a:ext cx="4226879" cy="2449947"/>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a typeface="Times New Roman" panose="02020603050405020304" pitchFamily="18" charset="0"/>
                <a:cs typeface="Times New Roman" panose="02020603050405020304" pitchFamily="18" charset="0"/>
              </a:rPr>
              <a:t>NAS Synology 2 x 4To DS220+</a:t>
            </a:r>
            <a:endParaRPr lang="fr-FR" sz="2000" b="1" dirty="0">
              <a:solidFill>
                <a:srgbClr val="A5A5A5"/>
              </a:solidFill>
              <a:effectLst/>
              <a:ea typeface="Times New Roman" panose="02020603050405020304" pitchFamily="18" charset="0"/>
              <a:cs typeface="Times New Roman" panose="02020603050405020304" pitchFamily="18" charset="0"/>
            </a:endParaRPr>
          </a:p>
          <a:p>
            <a:r>
              <a:rPr lang="fr-FR" sz="1600" dirty="0">
                <a:effectLst/>
                <a:ea typeface="Times New Roman" panose="02020603050405020304" pitchFamily="18" charset="0"/>
                <a:cs typeface="Times New Roman" panose="02020603050405020304" pitchFamily="18" charset="0"/>
              </a:rPr>
              <a:t>Partage de fichier, sauve</a:t>
            </a:r>
            <a:r>
              <a:rPr lang="fr-FR" sz="1600" dirty="0">
                <a:ea typeface="Times New Roman" panose="02020603050405020304" pitchFamily="18" charset="0"/>
                <a:cs typeface="Times New Roman" panose="02020603050405020304" pitchFamily="18" charset="0"/>
              </a:rPr>
              <a:t>garde automatique, accès en ligne, etc…</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Fiche technique :</a:t>
            </a:r>
            <a:endParaRPr lang="fr-FR" sz="1600" dirty="0">
              <a:effectLst/>
              <a:ea typeface="Times New Roman" panose="02020603050405020304" pitchFamily="18" charset="0"/>
              <a:cs typeface="Times New Roman" panose="02020603050405020304" pitchFamily="18" charset="0"/>
            </a:endParaRPr>
          </a:p>
          <a:p>
            <a:pPr marL="34290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2 disques de 4To</a:t>
            </a:r>
          </a:p>
          <a:p>
            <a:pPr marL="342900" indent="-342900">
              <a:buFont typeface="Calibri" panose="020F0502020204030204" pitchFamily="34" charset="0"/>
              <a:buChar char="-"/>
            </a:pPr>
            <a:r>
              <a:rPr lang="fr-FR" sz="1400" dirty="0">
                <a:ea typeface="Times New Roman" panose="02020603050405020304" pitchFamily="18" charset="0"/>
                <a:cs typeface="Times New Roman" panose="02020603050405020304" pitchFamily="18" charset="0"/>
              </a:rPr>
              <a:t>Disque dur externe</a:t>
            </a:r>
            <a:endParaRPr lang="fr-FR" sz="1600" dirty="0">
              <a:effectLst/>
              <a:ea typeface="Times New Roman" panose="02020603050405020304" pitchFamily="18" charset="0"/>
              <a:cs typeface="Times New Roman" panose="02020603050405020304" pitchFamily="18" charset="0"/>
            </a:endParaRP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29" name="Rectangle 28">
            <a:extLst>
              <a:ext uri="{FF2B5EF4-FFF2-40B4-BE49-F238E27FC236}">
                <a16:creationId xmlns:a16="http://schemas.microsoft.com/office/drawing/2014/main" id="{77E8C65A-676A-01ED-6065-D70B85EE0FC3}"/>
              </a:ext>
            </a:extLst>
          </p:cNvPr>
          <p:cNvSpPr/>
          <p:nvPr/>
        </p:nvSpPr>
        <p:spPr>
          <a:xfrm>
            <a:off x="6187549" y="5308950"/>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1F3D0916-8CC4-4650-AFCB-8202A3F18BB8}"/>
              </a:ext>
            </a:extLst>
          </p:cNvPr>
          <p:cNvSpPr txBox="1"/>
          <p:nvPr/>
        </p:nvSpPr>
        <p:spPr>
          <a:xfrm>
            <a:off x="2369688" y="7329574"/>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31" name="Rectangle 30">
            <a:extLst>
              <a:ext uri="{FF2B5EF4-FFF2-40B4-BE49-F238E27FC236}">
                <a16:creationId xmlns:a16="http://schemas.microsoft.com/office/drawing/2014/main" id="{186E5896-4E57-62DD-A17E-50BFE45CD8BA}"/>
              </a:ext>
            </a:extLst>
          </p:cNvPr>
          <p:cNvSpPr/>
          <p:nvPr/>
        </p:nvSpPr>
        <p:spPr>
          <a:xfrm>
            <a:off x="3401378" y="7370507"/>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A5BD4A6B-DD00-3CAE-CE2E-92E9833C94D5}"/>
              </a:ext>
            </a:extLst>
          </p:cNvPr>
          <p:cNvSpPr txBox="1"/>
          <p:nvPr/>
        </p:nvSpPr>
        <p:spPr>
          <a:xfrm>
            <a:off x="4141338" y="7336463"/>
            <a:ext cx="2469827" cy="307777"/>
          </a:xfrm>
          <a:prstGeom prst="rect">
            <a:avLst/>
          </a:prstGeom>
          <a:noFill/>
        </p:spPr>
        <p:txBody>
          <a:bodyPr wrap="square" rtlCol="0">
            <a:spAutoFit/>
          </a:bodyPr>
          <a:lstStyle/>
          <a:p>
            <a:pPr algn="r"/>
            <a:r>
              <a:rPr lang="fr-FR" sz="1400" b="1" i="1" dirty="0"/>
              <a:t>45€/mois</a:t>
            </a:r>
          </a:p>
        </p:txBody>
      </p:sp>
      <p:sp>
        <p:nvSpPr>
          <p:cNvPr id="38" name="ZoneTexte 37">
            <a:extLst>
              <a:ext uri="{FF2B5EF4-FFF2-40B4-BE49-F238E27FC236}">
                <a16:creationId xmlns:a16="http://schemas.microsoft.com/office/drawing/2014/main" id="{638C3A3B-BD75-BC6F-F1B5-B29857228EE1}"/>
              </a:ext>
            </a:extLst>
          </p:cNvPr>
          <p:cNvSpPr txBox="1"/>
          <p:nvPr/>
        </p:nvSpPr>
        <p:spPr>
          <a:xfrm>
            <a:off x="1062407" y="1687486"/>
            <a:ext cx="4771283" cy="2585323"/>
          </a:xfrm>
          <a:prstGeom prst="rect">
            <a:avLst/>
          </a:prstGeom>
          <a:noFill/>
        </p:spPr>
        <p:txBody>
          <a:bodyPr wrap="square">
            <a:spAutoFit/>
          </a:bodyPr>
          <a:lstStyle/>
          <a:p>
            <a:pPr algn="just"/>
            <a:r>
              <a:rPr lang="fr-FR" sz="1800" dirty="0">
                <a:effectLst/>
                <a:latin typeface="Calibri" panose="020F0502020204030204" pitchFamily="34" charset="0"/>
                <a:ea typeface="Times New Roman" panose="02020603050405020304" pitchFamily="18" charset="0"/>
                <a:cs typeface="Times New Roman" panose="02020603050405020304" pitchFamily="18" charset="0"/>
              </a:rPr>
              <a:t>Nous proposons les gammes de NAS par Synology avec lesquels vous allez pouvoir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stocker</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vos données, y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accéder</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en ligne, effectuer des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sauvegardes</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automatiques, le tout de manière sécurisée. Afin d’assurer la sauvegarde de vos données, les NAS sont équipés de deux disques copiant vos données. Nous ajoutons à cela un disque externe afin de garantir avec plusieurs solutions la sauvegarde de vos données.</a:t>
            </a:r>
          </a:p>
        </p:txBody>
      </p:sp>
      <p:pic>
        <p:nvPicPr>
          <p:cNvPr id="39" name="Image 38">
            <a:extLst>
              <a:ext uri="{FF2B5EF4-FFF2-40B4-BE49-F238E27FC236}">
                <a16:creationId xmlns:a16="http://schemas.microsoft.com/office/drawing/2014/main" id="{263D9A0D-E501-5CFE-DC14-7CEB75E6F41A}"/>
              </a:ext>
            </a:extLst>
          </p:cNvPr>
          <p:cNvPicPr/>
          <p:nvPr/>
        </p:nvPicPr>
        <p:blipFill rotWithShape="1">
          <a:blip r:embed="rId4">
            <a:extLst>
              <a:ext uri="{28A0092B-C50C-407E-A947-70E740481C1C}">
                <a14:useLocalDpi xmlns:a14="http://schemas.microsoft.com/office/drawing/2010/main" val="0"/>
              </a:ext>
            </a:extLst>
          </a:blip>
          <a:srcRect l="29750" t="4702" r="30458"/>
          <a:stretch/>
        </p:blipFill>
        <p:spPr bwMode="auto">
          <a:xfrm>
            <a:off x="143799" y="5146470"/>
            <a:ext cx="1835785" cy="2449947"/>
          </a:xfrm>
          <a:prstGeom prst="rect">
            <a:avLst/>
          </a:prstGeom>
          <a:noFill/>
          <a:ln>
            <a:noFill/>
          </a:ln>
          <a:extLst>
            <a:ext uri="{53640926-AAD7-44D8-BBD7-CCE9431645EC}">
              <a14:shadowObscured xmlns:a14="http://schemas.microsoft.com/office/drawing/2010/main"/>
            </a:ext>
          </a:extLst>
        </p:spPr>
      </p:pic>
      <p:cxnSp>
        <p:nvCxnSpPr>
          <p:cNvPr id="40" name="Connecteur droit 39" descr="souligné">
            <a:extLst>
              <a:ext uri="{FF2B5EF4-FFF2-40B4-BE49-F238E27FC236}">
                <a16:creationId xmlns:a16="http://schemas.microsoft.com/office/drawing/2014/main" id="{BAC98A69-E1DD-BB70-5231-EEF6449BE9A3}"/>
              </a:ext>
            </a:extLst>
          </p:cNvPr>
          <p:cNvCxnSpPr>
            <a:cxnSpLocks/>
          </p:cNvCxnSpPr>
          <p:nvPr/>
        </p:nvCxnSpPr>
        <p:spPr>
          <a:xfrm>
            <a:off x="412193" y="4559300"/>
            <a:ext cx="616942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EC205C23-1B29-5123-14FC-FA8872CACF9D}"/>
              </a:ext>
            </a:extLst>
          </p:cNvPr>
          <p:cNvSpPr txBox="1"/>
          <p:nvPr/>
        </p:nvSpPr>
        <p:spPr>
          <a:xfrm>
            <a:off x="195322" y="8894217"/>
            <a:ext cx="6514754" cy="646331"/>
          </a:xfrm>
          <a:prstGeom prst="rect">
            <a:avLst/>
          </a:prstGeom>
          <a:noFill/>
        </p:spPr>
        <p:txBody>
          <a:bodyPr wrap="square">
            <a:spAutoFit/>
          </a:bodyPr>
          <a:lstStyle/>
          <a:p>
            <a:pPr algn="ct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D’autres modèles de NAS sont également disponible en fonction de vos besoins et de vos attentes.</a:t>
            </a:r>
          </a:p>
        </p:txBody>
      </p:sp>
      <p:pic>
        <p:nvPicPr>
          <p:cNvPr id="1028" name="Picture 4">
            <a:extLst>
              <a:ext uri="{FF2B5EF4-FFF2-40B4-BE49-F238E27FC236}">
                <a16:creationId xmlns:a16="http://schemas.microsoft.com/office/drawing/2014/main" id="{E47AA505-AFD5-CE74-AA0A-D4DE268F81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584" y="7753319"/>
            <a:ext cx="3949700" cy="105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0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Zone de texte 1033">
            <a:extLst>
              <a:ext uri="{FF2B5EF4-FFF2-40B4-BE49-F238E27FC236}">
                <a16:creationId xmlns:a16="http://schemas.microsoft.com/office/drawing/2014/main" id="{1B2C8C2A-B9CD-4CDA-A4D7-18038EAF5B58}"/>
              </a:ext>
            </a:extLst>
          </p:cNvPr>
          <p:cNvSpPr txBox="1"/>
          <p:nvPr/>
        </p:nvSpPr>
        <p:spPr>
          <a:xfrm>
            <a:off x="692961" y="1696857"/>
            <a:ext cx="5472074" cy="627243"/>
          </a:xfrm>
          <a:prstGeom prst="rect">
            <a:avLst/>
          </a:prstGeom>
          <a:noFill/>
          <a:ln w="6350">
            <a:noFill/>
          </a:ln>
        </p:spPr>
        <p:txBody>
          <a:bodyPr rot="0" spcFirstLastPara="0" vert="horz" wrap="square" lIns="182880" tIns="91440" rIns="91440" bIns="45720" numCol="1" spcCol="0" rtlCol="0" fromWordArt="0" anchor="t" anchorCtr="0" forceAA="0" compatLnSpc="1">
            <a:prstTxWarp prst="textNoShape">
              <a:avLst/>
            </a:prstTxWarp>
            <a:noAutofit/>
          </a:bodyPr>
          <a:lstStyle/>
          <a:p>
            <a:pPr algn="ct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Zone de texte 990">
            <a:extLst>
              <a:ext uri="{FF2B5EF4-FFF2-40B4-BE49-F238E27FC236}">
                <a16:creationId xmlns:a16="http://schemas.microsoft.com/office/drawing/2014/main" id="{69A6C8D7-EA4E-4F26-B559-0D8116EE9C1A}"/>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sp>
        <p:nvSpPr>
          <p:cNvPr id="20" name="Zone de texte 990">
            <a:extLst>
              <a:ext uri="{FF2B5EF4-FFF2-40B4-BE49-F238E27FC236}">
                <a16:creationId xmlns:a16="http://schemas.microsoft.com/office/drawing/2014/main" id="{9DC1FE17-0CCA-9C8A-84DB-1859F68EDE93}"/>
              </a:ext>
            </a:extLst>
          </p:cNvPr>
          <p:cNvSpPr txBox="1">
            <a:spLocks noChangeArrowheads="1"/>
          </p:cNvSpPr>
          <p:nvPr/>
        </p:nvSpPr>
        <p:spPr bwMode="auto">
          <a:xfrm>
            <a:off x="650714" y="150084"/>
            <a:ext cx="1089185" cy="281107"/>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12</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pic>
        <p:nvPicPr>
          <p:cNvPr id="23" name="Image 22">
            <a:extLst>
              <a:ext uri="{FF2B5EF4-FFF2-40B4-BE49-F238E27FC236}">
                <a16:creationId xmlns:a16="http://schemas.microsoft.com/office/drawing/2014/main" id="{33AD41BB-4DA0-9A3B-304A-8BF267DFF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27" name="Zone de texte 973">
            <a:extLst>
              <a:ext uri="{FF2B5EF4-FFF2-40B4-BE49-F238E27FC236}">
                <a16:creationId xmlns:a16="http://schemas.microsoft.com/office/drawing/2014/main" id="{D6E29263-F701-AF23-AD3C-8AC255987FF5}"/>
              </a:ext>
            </a:extLst>
          </p:cNvPr>
          <p:cNvSpPr txBox="1"/>
          <p:nvPr/>
        </p:nvSpPr>
        <p:spPr>
          <a:xfrm>
            <a:off x="412193" y="867245"/>
            <a:ext cx="6000751"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fr-FR" sz="4400" b="1" dirty="0">
                <a:solidFill>
                  <a:srgbClr val="6600CD"/>
                </a:solidFill>
              </a:rPr>
              <a:t>Solution de sécurité</a:t>
            </a:r>
            <a:endParaRPr lang="fr-FR" b="1" dirty="0">
              <a:ln w="6600">
                <a:solidFill>
                  <a:schemeClr val="accent2"/>
                </a:solidFill>
                <a:prstDash val="solid"/>
              </a:ln>
              <a:effectLst>
                <a:outerShdw dist="38100" dir="2700000" algn="tl" rotWithShape="0">
                  <a:schemeClr val="accent2"/>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Zone de texte 1034">
            <a:extLst>
              <a:ext uri="{FF2B5EF4-FFF2-40B4-BE49-F238E27FC236}">
                <a16:creationId xmlns:a16="http://schemas.microsoft.com/office/drawing/2014/main" id="{415B926F-17D0-0A50-0F2E-9395F70EDDFA}"/>
              </a:ext>
            </a:extLst>
          </p:cNvPr>
          <p:cNvSpPr txBox="1"/>
          <p:nvPr/>
        </p:nvSpPr>
        <p:spPr>
          <a:xfrm>
            <a:off x="2354738" y="4889850"/>
            <a:ext cx="4226879" cy="1896305"/>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a typeface="Times New Roman" panose="02020603050405020304" pitchFamily="18" charset="0"/>
                <a:cs typeface="Times New Roman" panose="02020603050405020304" pitchFamily="18" charset="0"/>
              </a:rPr>
              <a:t>Solution ESET Entry</a:t>
            </a:r>
            <a:endParaRPr lang="fr-FR" sz="2000" b="1" dirty="0">
              <a:solidFill>
                <a:srgbClr val="A5A5A5"/>
              </a:solidFill>
              <a:effectLst/>
              <a:ea typeface="Times New Roman" panose="02020603050405020304" pitchFamily="18" charset="0"/>
              <a:cs typeface="Times New Roman" panose="02020603050405020304" pitchFamily="18" charset="0"/>
            </a:endParaRPr>
          </a:p>
          <a:p>
            <a:r>
              <a:rPr lang="fr-FR" sz="1600" dirty="0">
                <a:ea typeface="Times New Roman" panose="02020603050405020304" pitchFamily="18" charset="0"/>
                <a:cs typeface="Times New Roman" panose="02020603050405020304" pitchFamily="18" charset="0"/>
              </a:rPr>
              <a:t>La solution Entry ne comprend que la protection classique et non Cloud. Votre poste sera protégé de toute attaque ou virus.</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29" name="Rectangle 28">
            <a:extLst>
              <a:ext uri="{FF2B5EF4-FFF2-40B4-BE49-F238E27FC236}">
                <a16:creationId xmlns:a16="http://schemas.microsoft.com/office/drawing/2014/main" id="{77E8C65A-676A-01ED-6065-D70B85EE0FC3}"/>
              </a:ext>
            </a:extLst>
          </p:cNvPr>
          <p:cNvSpPr/>
          <p:nvPr/>
        </p:nvSpPr>
        <p:spPr>
          <a:xfrm>
            <a:off x="6187549" y="5004150"/>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1F3D0916-8CC4-4650-AFCB-8202A3F18BB8}"/>
              </a:ext>
            </a:extLst>
          </p:cNvPr>
          <p:cNvSpPr txBox="1"/>
          <p:nvPr/>
        </p:nvSpPr>
        <p:spPr>
          <a:xfrm>
            <a:off x="2369688" y="6465974"/>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31" name="Rectangle 30">
            <a:extLst>
              <a:ext uri="{FF2B5EF4-FFF2-40B4-BE49-F238E27FC236}">
                <a16:creationId xmlns:a16="http://schemas.microsoft.com/office/drawing/2014/main" id="{186E5896-4E57-62DD-A17E-50BFE45CD8BA}"/>
              </a:ext>
            </a:extLst>
          </p:cNvPr>
          <p:cNvSpPr/>
          <p:nvPr/>
        </p:nvSpPr>
        <p:spPr>
          <a:xfrm>
            <a:off x="3401378" y="6506907"/>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A5BD4A6B-DD00-3CAE-CE2E-92E9833C94D5}"/>
              </a:ext>
            </a:extLst>
          </p:cNvPr>
          <p:cNvSpPr txBox="1"/>
          <p:nvPr/>
        </p:nvSpPr>
        <p:spPr>
          <a:xfrm>
            <a:off x="4141338" y="6472863"/>
            <a:ext cx="2469827" cy="307777"/>
          </a:xfrm>
          <a:prstGeom prst="rect">
            <a:avLst/>
          </a:prstGeom>
          <a:noFill/>
        </p:spPr>
        <p:txBody>
          <a:bodyPr wrap="square" rtlCol="0">
            <a:spAutoFit/>
          </a:bodyPr>
          <a:lstStyle/>
          <a:p>
            <a:pPr algn="r"/>
            <a:r>
              <a:rPr lang="fr-FR" sz="1400" b="1" i="1" dirty="0"/>
              <a:t>3€/mois/utilisateur</a:t>
            </a:r>
          </a:p>
        </p:txBody>
      </p:sp>
      <p:sp>
        <p:nvSpPr>
          <p:cNvPr id="38" name="ZoneTexte 37">
            <a:extLst>
              <a:ext uri="{FF2B5EF4-FFF2-40B4-BE49-F238E27FC236}">
                <a16:creationId xmlns:a16="http://schemas.microsoft.com/office/drawing/2014/main" id="{638C3A3B-BD75-BC6F-F1B5-B29857228EE1}"/>
              </a:ext>
            </a:extLst>
          </p:cNvPr>
          <p:cNvSpPr txBox="1"/>
          <p:nvPr/>
        </p:nvSpPr>
        <p:spPr>
          <a:xfrm>
            <a:off x="1062407" y="1687486"/>
            <a:ext cx="4771283" cy="2862322"/>
          </a:xfrm>
          <a:prstGeom prst="rect">
            <a:avLst/>
          </a:prstGeom>
          <a:noFill/>
        </p:spPr>
        <p:txBody>
          <a:bodyPr wrap="square">
            <a:spAutoFit/>
          </a:bodyPr>
          <a:lstStyle/>
          <a:p>
            <a:pPr algn="just"/>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Afin d’assurer la sécurité de tous vos postes de travail ou de vos serveurs, nous proposons l’installation et la maintenance des solutions d’antivirus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ESET</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dirty="0">
                <a:latin typeface="Calibri" panose="020F0502020204030204" pitchFamily="34" charset="0"/>
                <a:ea typeface="Times New Roman" panose="02020603050405020304" pitchFamily="18" charset="0"/>
                <a:cs typeface="Times New Roman" panose="02020603050405020304" pitchFamily="18" charset="0"/>
              </a:rPr>
              <a:t>Grâce à ce software, il est possible de gérer toutes les protections réseaux classiques tel que les virus ou ransomwares mais aussi une protection de vos logicielles Cloud tel qu’Office 365. En effet, ESET va pouvoir protéger vos boîtes mails des hameçonnages ou virus ainsi que vos sites </a:t>
            </a:r>
            <a:r>
              <a:rPr lang="fr-FR" dirty="0" err="1">
                <a:latin typeface="Calibri" panose="020F0502020204030204" pitchFamily="34" charset="0"/>
                <a:ea typeface="Times New Roman" panose="02020603050405020304" pitchFamily="18" charset="0"/>
                <a:cs typeface="Times New Roman" panose="02020603050405020304" pitchFamily="18" charset="0"/>
              </a:rPr>
              <a:t>Sharepoints</a:t>
            </a:r>
            <a:r>
              <a:rPr lang="fr-FR" dirty="0">
                <a:latin typeface="Calibri" panose="020F0502020204030204" pitchFamily="34" charset="0"/>
                <a:ea typeface="Times New Roman" panose="02020603050405020304" pitchFamily="18" charset="0"/>
                <a:cs typeface="Times New Roman" panose="02020603050405020304" pitchFamily="18" charset="0"/>
              </a:rPr>
              <a:t>, Teams ou OneDrive.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Zone de texte 1034">
            <a:extLst>
              <a:ext uri="{FF2B5EF4-FFF2-40B4-BE49-F238E27FC236}">
                <a16:creationId xmlns:a16="http://schemas.microsoft.com/office/drawing/2014/main" id="{C04BA28D-8B04-E56D-A98B-471AF6A2EA37}"/>
              </a:ext>
            </a:extLst>
          </p:cNvPr>
          <p:cNvSpPr txBox="1"/>
          <p:nvPr/>
        </p:nvSpPr>
        <p:spPr>
          <a:xfrm>
            <a:off x="256248" y="7115558"/>
            <a:ext cx="4226879" cy="2231642"/>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a typeface="Times New Roman" panose="02020603050405020304" pitchFamily="18" charset="0"/>
                <a:cs typeface="Times New Roman" panose="02020603050405020304" pitchFamily="18" charset="0"/>
              </a:rPr>
              <a:t>Solution ESET Complete</a:t>
            </a:r>
            <a:endParaRPr lang="fr-FR" sz="2000" b="1" dirty="0">
              <a:solidFill>
                <a:srgbClr val="A5A5A5"/>
              </a:solidFill>
              <a:effectLst/>
              <a:ea typeface="Times New Roman" panose="02020603050405020304" pitchFamily="18" charset="0"/>
              <a:cs typeface="Times New Roman" panose="02020603050405020304" pitchFamily="18" charset="0"/>
            </a:endParaRPr>
          </a:p>
          <a:p>
            <a:r>
              <a:rPr lang="fr-FR" sz="1600" dirty="0">
                <a:ea typeface="Times New Roman" panose="02020603050405020304" pitchFamily="18" charset="0"/>
                <a:cs typeface="Times New Roman" panose="02020603050405020304" pitchFamily="18" charset="0"/>
              </a:rPr>
              <a:t>La solution Complete comprend non seulement la protection classique mais aussi la protection Cloud. Votre poste sera protégé de toute attaque ou virus ainsi que vos services en ligne.</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21" name="Rectangle 20">
            <a:extLst>
              <a:ext uri="{FF2B5EF4-FFF2-40B4-BE49-F238E27FC236}">
                <a16:creationId xmlns:a16="http://schemas.microsoft.com/office/drawing/2014/main" id="{5DA9A343-F799-3CBF-2784-DA7123DF93E5}"/>
              </a:ext>
            </a:extLst>
          </p:cNvPr>
          <p:cNvSpPr/>
          <p:nvPr/>
        </p:nvSpPr>
        <p:spPr>
          <a:xfrm>
            <a:off x="4089059" y="7229858"/>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251151E9-9190-05F2-6576-75D12622CD3E}"/>
              </a:ext>
            </a:extLst>
          </p:cNvPr>
          <p:cNvSpPr txBox="1"/>
          <p:nvPr/>
        </p:nvSpPr>
        <p:spPr>
          <a:xfrm>
            <a:off x="271198" y="9034582"/>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25" name="Rectangle 24">
            <a:extLst>
              <a:ext uri="{FF2B5EF4-FFF2-40B4-BE49-F238E27FC236}">
                <a16:creationId xmlns:a16="http://schemas.microsoft.com/office/drawing/2014/main" id="{004604BB-C6ED-B6AF-866B-65ADC272EA2B}"/>
              </a:ext>
            </a:extLst>
          </p:cNvPr>
          <p:cNvSpPr/>
          <p:nvPr/>
        </p:nvSpPr>
        <p:spPr>
          <a:xfrm>
            <a:off x="1302888" y="9075515"/>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179BC497-D671-A890-9435-DB1252086AF8}"/>
              </a:ext>
            </a:extLst>
          </p:cNvPr>
          <p:cNvSpPr txBox="1"/>
          <p:nvPr/>
        </p:nvSpPr>
        <p:spPr>
          <a:xfrm>
            <a:off x="2042848" y="9041471"/>
            <a:ext cx="2469827" cy="307777"/>
          </a:xfrm>
          <a:prstGeom prst="rect">
            <a:avLst/>
          </a:prstGeom>
          <a:noFill/>
        </p:spPr>
        <p:txBody>
          <a:bodyPr wrap="square" rtlCol="0">
            <a:spAutoFit/>
          </a:bodyPr>
          <a:lstStyle/>
          <a:p>
            <a:pPr algn="r"/>
            <a:r>
              <a:rPr lang="fr-FR" sz="1400" b="1" i="1" dirty="0"/>
              <a:t>5€/mois/utilisateur</a:t>
            </a:r>
          </a:p>
        </p:txBody>
      </p:sp>
      <p:pic>
        <p:nvPicPr>
          <p:cNvPr id="2050" name="Picture 2">
            <a:extLst>
              <a:ext uri="{FF2B5EF4-FFF2-40B4-BE49-F238E27FC236}">
                <a16:creationId xmlns:a16="http://schemas.microsoft.com/office/drawing/2014/main" id="{0C626571-50BC-76D9-09E6-55C53A6DE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99" y="5391373"/>
            <a:ext cx="2057798" cy="8135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SET Mobile Security &amp; Antivirus – Applications sur Google Play">
            <a:extLst>
              <a:ext uri="{FF2B5EF4-FFF2-40B4-BE49-F238E27FC236}">
                <a16:creationId xmlns:a16="http://schemas.microsoft.com/office/drawing/2014/main" id="{0AB4C597-1952-6F7C-CF5E-3206FB8F22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368" y="7176449"/>
            <a:ext cx="1908797" cy="190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4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pic>
        <p:nvPicPr>
          <p:cNvPr id="14" name="Image 13" descr="Une image contenant ordinateur&#10;&#10;Description générée automatiquement">
            <a:extLst>
              <a:ext uri="{FF2B5EF4-FFF2-40B4-BE49-F238E27FC236}">
                <a16:creationId xmlns:a16="http://schemas.microsoft.com/office/drawing/2014/main" id="{270C9E31-A096-4B1E-AD81-28F8C88274B7}"/>
              </a:ext>
            </a:extLst>
          </p:cNvPr>
          <p:cNvPicPr/>
          <p:nvPr/>
        </p:nvPicPr>
        <p:blipFill rotWithShape="1">
          <a:blip r:embed="rId3">
            <a:extLst>
              <a:ext uri="{28A0092B-C50C-407E-A947-70E740481C1C}">
                <a14:useLocalDpi xmlns:a14="http://schemas.microsoft.com/office/drawing/2010/main" val="0"/>
              </a:ext>
            </a:extLst>
          </a:blip>
          <a:srcRect t="22944" r="2597" b="25108"/>
          <a:stretch/>
        </p:blipFill>
        <p:spPr bwMode="auto">
          <a:xfrm>
            <a:off x="428624" y="6569935"/>
            <a:ext cx="2723516" cy="1569138"/>
          </a:xfrm>
          <a:prstGeom prst="rect">
            <a:avLst/>
          </a:prstGeom>
          <a:ln>
            <a:noFill/>
          </a:ln>
          <a:extLst>
            <a:ext uri="{53640926-AAD7-44D8-BBD7-CCE9431645EC}">
              <a14:shadowObscured xmlns:a14="http://schemas.microsoft.com/office/drawing/2010/main"/>
            </a:ext>
          </a:extLst>
        </p:spPr>
      </p:pic>
      <p:sp>
        <p:nvSpPr>
          <p:cNvPr id="15" name="Zone de texte 2">
            <a:extLst>
              <a:ext uri="{FF2B5EF4-FFF2-40B4-BE49-F238E27FC236}">
                <a16:creationId xmlns:a16="http://schemas.microsoft.com/office/drawing/2014/main" id="{A38995C7-D7B8-46FD-BCA2-AFC749ACD6CE}"/>
              </a:ext>
            </a:extLst>
          </p:cNvPr>
          <p:cNvSpPr txBox="1">
            <a:spLocks noChangeArrowheads="1"/>
          </p:cNvSpPr>
          <p:nvPr/>
        </p:nvSpPr>
        <p:spPr bwMode="auto">
          <a:xfrm>
            <a:off x="3538695" y="6569935"/>
            <a:ext cx="3015615" cy="17700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Un routeur est une pièce très importante dans un réseau, elle assurera la </a:t>
            </a: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sécurité</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600" dirty="0">
                <a:latin typeface="Calibri" panose="020F0502020204030204" pitchFamily="34" charset="0"/>
                <a:ea typeface="Times New Roman" panose="02020603050405020304" pitchFamily="18" charset="0"/>
                <a:cs typeface="Times New Roman" panose="02020603050405020304" pitchFamily="18" charset="0"/>
              </a:rPr>
              <a:t>de celui-ci</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t>
            </a:r>
          </a:p>
          <a:p>
            <a:pPr algn="ct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Aux mêmes exigences de sécurité et de paramétrages, les routeurs </a:t>
            </a:r>
            <a:r>
              <a:rPr lang="fr-FR" sz="1600" dirty="0" err="1">
                <a:effectLst/>
                <a:latin typeface="Calibri" panose="020F0502020204030204" pitchFamily="34" charset="0"/>
                <a:ea typeface="Times New Roman" panose="02020603050405020304" pitchFamily="18" charset="0"/>
                <a:cs typeface="Times New Roman" panose="02020603050405020304" pitchFamily="18" charset="0"/>
              </a:rPr>
              <a:t>Zyxel</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sont abordables et extrêmement fiable. </a:t>
            </a:r>
          </a:p>
        </p:txBody>
      </p:sp>
      <p:pic>
        <p:nvPicPr>
          <p:cNvPr id="22" name="Image 21" descr="Une image contenant équipement électronique, circuit, ordinateur&#10;&#10;Description générée automatiquement">
            <a:extLst>
              <a:ext uri="{FF2B5EF4-FFF2-40B4-BE49-F238E27FC236}">
                <a16:creationId xmlns:a16="http://schemas.microsoft.com/office/drawing/2014/main" id="{8823A114-C5FB-4FB9-B0A0-83FBC1C20CD5}"/>
              </a:ext>
            </a:extLst>
          </p:cNvPr>
          <p:cNvPicPr/>
          <p:nvPr/>
        </p:nvPicPr>
        <p:blipFill rotWithShape="1">
          <a:blip r:embed="rId4">
            <a:extLst>
              <a:ext uri="{28A0092B-C50C-407E-A947-70E740481C1C}">
                <a14:useLocalDpi xmlns:a14="http://schemas.microsoft.com/office/drawing/2010/main" val="0"/>
              </a:ext>
            </a:extLst>
          </a:blip>
          <a:srcRect l="22093" t="17075" r="21816" b="16881"/>
          <a:stretch/>
        </p:blipFill>
        <p:spPr bwMode="auto">
          <a:xfrm>
            <a:off x="375204" y="2633230"/>
            <a:ext cx="3053795" cy="1144791"/>
          </a:xfrm>
          <a:prstGeom prst="rect">
            <a:avLst/>
          </a:prstGeom>
          <a:ln>
            <a:noFill/>
          </a:ln>
          <a:effectLst>
            <a:softEdge rad="112500"/>
          </a:effectLst>
          <a:extLst>
            <a:ext uri="{53640926-AAD7-44D8-BBD7-CCE9431645EC}">
              <a14:shadowObscured xmlns:a14="http://schemas.microsoft.com/office/drawing/2010/main"/>
            </a:ext>
          </a:extLst>
        </p:spPr>
      </p:pic>
      <p:sp>
        <p:nvSpPr>
          <p:cNvPr id="23" name="Zone de texte 2">
            <a:extLst>
              <a:ext uri="{FF2B5EF4-FFF2-40B4-BE49-F238E27FC236}">
                <a16:creationId xmlns:a16="http://schemas.microsoft.com/office/drawing/2014/main" id="{F0140D59-71DB-454E-83C8-82BA84B8B171}"/>
              </a:ext>
            </a:extLst>
          </p:cNvPr>
          <p:cNvSpPr txBox="1">
            <a:spLocks noChangeArrowheads="1"/>
          </p:cNvSpPr>
          <p:nvPr/>
        </p:nvSpPr>
        <p:spPr bwMode="auto">
          <a:xfrm>
            <a:off x="3602195" y="1984171"/>
            <a:ext cx="3015615" cy="211153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Afin de relier tous vos appareils informatiques à votre réseau, nous vous proposons des </a:t>
            </a:r>
            <a:r>
              <a:rPr lang="fr-FR" sz="1600" dirty="0" err="1">
                <a:effectLst/>
                <a:latin typeface="Calibri" panose="020F0502020204030204" pitchFamily="34" charset="0"/>
                <a:ea typeface="Times New Roman" panose="02020603050405020304" pitchFamily="18" charset="0"/>
                <a:cs typeface="Times New Roman" panose="02020603050405020304" pitchFamily="18" charset="0"/>
              </a:rPr>
              <a:t>switchs</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(PoE ou non) et bornes Wi-Fi. Ces équipements vous assureront </a:t>
            </a: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fiabilité</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et </a:t>
            </a: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rapidité</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de navigation dans le réseau de votre infrastructure.</a:t>
            </a:r>
          </a:p>
        </p:txBody>
      </p:sp>
      <p:sp>
        <p:nvSpPr>
          <p:cNvPr id="25" name="Zone de texte 990">
            <a:extLst>
              <a:ext uri="{FF2B5EF4-FFF2-40B4-BE49-F238E27FC236}">
                <a16:creationId xmlns:a16="http://schemas.microsoft.com/office/drawing/2014/main" id="{6CD85ECC-8A88-4D86-BFD5-33E295BDE17D}"/>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pic>
        <p:nvPicPr>
          <p:cNvPr id="26" name="Image 25">
            <a:extLst>
              <a:ext uri="{FF2B5EF4-FFF2-40B4-BE49-F238E27FC236}">
                <a16:creationId xmlns:a16="http://schemas.microsoft.com/office/drawing/2014/main" id="{4438524D-8EDE-3135-B583-678AD90520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27" name="Zone de texte 973">
            <a:extLst>
              <a:ext uri="{FF2B5EF4-FFF2-40B4-BE49-F238E27FC236}">
                <a16:creationId xmlns:a16="http://schemas.microsoft.com/office/drawing/2014/main" id="{1FD1E432-1FF0-C6ED-CF1D-7E2B8C909AB0}"/>
              </a:ext>
            </a:extLst>
          </p:cNvPr>
          <p:cNvSpPr txBox="1"/>
          <p:nvPr/>
        </p:nvSpPr>
        <p:spPr>
          <a:xfrm>
            <a:off x="428624" y="1032756"/>
            <a:ext cx="600075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fr-FR" sz="3200" b="1" dirty="0">
                <a:solidFill>
                  <a:srgbClr val="6600CD"/>
                </a:solidFill>
              </a:rPr>
              <a:t>Stratégies de sécurité</a:t>
            </a:r>
            <a:endParaRPr lang="fr-FR" b="1" dirty="0">
              <a:ln w="6600">
                <a:solidFill>
                  <a:schemeClr val="accent2"/>
                </a:solidFill>
                <a:prstDash val="solid"/>
              </a:ln>
              <a:effectLst>
                <a:outerShdw dist="38100" dir="2700000" algn="tl" rotWithShape="0">
                  <a:schemeClr val="accent2"/>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Zone de texte 990">
            <a:extLst>
              <a:ext uri="{FF2B5EF4-FFF2-40B4-BE49-F238E27FC236}">
                <a16:creationId xmlns:a16="http://schemas.microsoft.com/office/drawing/2014/main" id="{FC4F0B54-9169-CCBF-255D-229ACEF1CAA9}"/>
              </a:ext>
            </a:extLst>
          </p:cNvPr>
          <p:cNvSpPr txBox="1">
            <a:spLocks noChangeArrowheads="1"/>
          </p:cNvSpPr>
          <p:nvPr/>
        </p:nvSpPr>
        <p:spPr bwMode="auto">
          <a:xfrm>
            <a:off x="650714" y="150084"/>
            <a:ext cx="1089185" cy="281107"/>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13</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pic>
        <p:nvPicPr>
          <p:cNvPr id="3074" name="Picture 2" descr="WAX610D Point d'Accès double radio 802.11ax (WiFi 6) | Zyxel">
            <a:extLst>
              <a:ext uri="{FF2B5EF4-FFF2-40B4-BE49-F238E27FC236}">
                <a16:creationId xmlns:a16="http://schemas.microsoft.com/office/drawing/2014/main" id="{E071607E-B1AD-C4C6-87FA-B0511220E5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205" y="4374025"/>
            <a:ext cx="3053795" cy="1832277"/>
          </a:xfrm>
          <a:prstGeom prst="rect">
            <a:avLst/>
          </a:prstGeom>
          <a:noFill/>
          <a:extLst>
            <a:ext uri="{909E8E84-426E-40DD-AFC4-6F175D3DCCD1}">
              <a14:hiddenFill xmlns:a14="http://schemas.microsoft.com/office/drawing/2010/main">
                <a:solidFill>
                  <a:srgbClr val="FFFFFF"/>
                </a:solidFill>
              </a14:hiddenFill>
            </a:ext>
          </a:extLst>
        </p:spPr>
      </p:pic>
      <p:sp>
        <p:nvSpPr>
          <p:cNvPr id="29" name="Zone de texte 2">
            <a:extLst>
              <a:ext uri="{FF2B5EF4-FFF2-40B4-BE49-F238E27FC236}">
                <a16:creationId xmlns:a16="http://schemas.microsoft.com/office/drawing/2014/main" id="{E32AF44F-D520-9D82-D8AD-41FEA64AAEE2}"/>
              </a:ext>
            </a:extLst>
          </p:cNvPr>
          <p:cNvSpPr txBox="1">
            <a:spLocks noChangeArrowheads="1"/>
          </p:cNvSpPr>
          <p:nvPr/>
        </p:nvSpPr>
        <p:spPr bwMode="auto">
          <a:xfrm>
            <a:off x="529297" y="8742677"/>
            <a:ext cx="6018796" cy="105465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Tous les produits sont disponibles via plusieurs fournisseurs. Notre société d’informatique travaille principalement avec des produits </a:t>
            </a:r>
            <a:r>
              <a:rPr lang="fr-FR" sz="1600" b="1" dirty="0" err="1">
                <a:effectLst/>
                <a:latin typeface="Calibri" panose="020F0502020204030204" pitchFamily="34" charset="0"/>
                <a:ea typeface="Times New Roman" panose="02020603050405020304" pitchFamily="18" charset="0"/>
                <a:cs typeface="Times New Roman" panose="02020603050405020304" pitchFamily="18" charset="0"/>
              </a:rPr>
              <a:t>Zyxel</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assurant une bon rapport </a:t>
            </a: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qualité/sécurité/prix</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t>
            </a:r>
          </a:p>
          <a:p>
            <a:pPr algn="ct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L’acquisition de ces produits se fait </a:t>
            </a: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hors leasing</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et </a:t>
            </a: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sur demande</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30" name="Zone de texte 2">
            <a:extLst>
              <a:ext uri="{FF2B5EF4-FFF2-40B4-BE49-F238E27FC236}">
                <a16:creationId xmlns:a16="http://schemas.microsoft.com/office/drawing/2014/main" id="{0B6F8167-CABC-4A5A-DAA9-26204322EF2E}"/>
              </a:ext>
            </a:extLst>
          </p:cNvPr>
          <p:cNvSpPr txBox="1">
            <a:spLocks noChangeArrowheads="1"/>
          </p:cNvSpPr>
          <p:nvPr/>
        </p:nvSpPr>
        <p:spPr bwMode="auto">
          <a:xfrm>
            <a:off x="484822" y="4257049"/>
            <a:ext cx="3015615" cy="211153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Nos bornes Wifi peuvent permettre la mise en place de réseau privé et public séparés, afin d’assurer le </a:t>
            </a: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service</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et la </a:t>
            </a: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sécurité</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du réseau. Elles sont aussi capables d’être gérées via des codes de Wifi public pour contrôler les utilisations.</a:t>
            </a:r>
          </a:p>
        </p:txBody>
      </p:sp>
    </p:spTree>
    <p:extLst>
      <p:ext uri="{BB962C8B-B14F-4D97-AF65-F5344CB8AC3E}">
        <p14:creationId xmlns:p14="http://schemas.microsoft.com/office/powerpoint/2010/main" val="33188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 name="Zone de texte 990">
            <a:extLst>
              <a:ext uri="{FF2B5EF4-FFF2-40B4-BE49-F238E27FC236}">
                <a16:creationId xmlns:a16="http://schemas.microsoft.com/office/drawing/2014/main" id="{6CD85ECC-8A88-4D86-BFD5-33E295BDE17D}"/>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pic>
        <p:nvPicPr>
          <p:cNvPr id="26" name="Image 25">
            <a:extLst>
              <a:ext uri="{FF2B5EF4-FFF2-40B4-BE49-F238E27FC236}">
                <a16:creationId xmlns:a16="http://schemas.microsoft.com/office/drawing/2014/main" id="{4438524D-8EDE-3135-B583-678AD9052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27" name="Zone de texte 973">
            <a:extLst>
              <a:ext uri="{FF2B5EF4-FFF2-40B4-BE49-F238E27FC236}">
                <a16:creationId xmlns:a16="http://schemas.microsoft.com/office/drawing/2014/main" id="{1FD1E432-1FF0-C6ED-CF1D-7E2B8C909AB0}"/>
              </a:ext>
            </a:extLst>
          </p:cNvPr>
          <p:cNvSpPr txBox="1"/>
          <p:nvPr/>
        </p:nvSpPr>
        <p:spPr>
          <a:xfrm>
            <a:off x="428624" y="867656"/>
            <a:ext cx="600075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fr-FR" sz="3200" b="1" dirty="0">
                <a:solidFill>
                  <a:srgbClr val="6600CD"/>
                </a:solidFill>
              </a:rPr>
              <a:t>Page récapitulative des achats</a:t>
            </a:r>
            <a:endParaRPr lang="fr-FR" b="1" dirty="0">
              <a:ln w="6600">
                <a:solidFill>
                  <a:schemeClr val="accent2"/>
                </a:solidFill>
                <a:prstDash val="solid"/>
              </a:ln>
              <a:effectLst>
                <a:outerShdw dist="38100" dir="2700000" algn="tl" rotWithShape="0">
                  <a:schemeClr val="accent2"/>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Zone de texte 990">
            <a:extLst>
              <a:ext uri="{FF2B5EF4-FFF2-40B4-BE49-F238E27FC236}">
                <a16:creationId xmlns:a16="http://schemas.microsoft.com/office/drawing/2014/main" id="{FC4F0B54-9169-CCBF-255D-229ACEF1CAA9}"/>
              </a:ext>
            </a:extLst>
          </p:cNvPr>
          <p:cNvSpPr txBox="1">
            <a:spLocks noChangeArrowheads="1"/>
          </p:cNvSpPr>
          <p:nvPr/>
        </p:nvSpPr>
        <p:spPr bwMode="auto">
          <a:xfrm>
            <a:off x="650714" y="150084"/>
            <a:ext cx="1089185" cy="281107"/>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14</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graphicFrame>
        <p:nvGraphicFramePr>
          <p:cNvPr id="2" name="Tableau 2">
            <a:extLst>
              <a:ext uri="{FF2B5EF4-FFF2-40B4-BE49-F238E27FC236}">
                <a16:creationId xmlns:a16="http://schemas.microsoft.com/office/drawing/2014/main" id="{F5008E62-C7FB-8C94-3FB3-EEBDC0A80BDC}"/>
              </a:ext>
            </a:extLst>
          </p:cNvPr>
          <p:cNvGraphicFramePr>
            <a:graphicFrameLocks noGrp="1"/>
          </p:cNvGraphicFramePr>
          <p:nvPr>
            <p:extLst>
              <p:ext uri="{D42A27DB-BD31-4B8C-83A1-F6EECF244321}">
                <p14:modId xmlns:p14="http://schemas.microsoft.com/office/powerpoint/2010/main" val="1460302073"/>
              </p:ext>
            </p:extLst>
          </p:nvPr>
        </p:nvGraphicFramePr>
        <p:xfrm>
          <a:off x="453103" y="1783976"/>
          <a:ext cx="5951791" cy="7548880"/>
        </p:xfrm>
        <a:graphic>
          <a:graphicData uri="http://schemas.openxmlformats.org/drawingml/2006/table">
            <a:tbl>
              <a:tblPr firstRow="1" bandRow="1">
                <a:tableStyleId>{5C22544A-7EE6-4342-B048-85BDC9FD1C3A}</a:tableStyleId>
              </a:tblPr>
              <a:tblGrid>
                <a:gridCol w="2632076">
                  <a:extLst>
                    <a:ext uri="{9D8B030D-6E8A-4147-A177-3AD203B41FA5}">
                      <a16:colId xmlns:a16="http://schemas.microsoft.com/office/drawing/2014/main" val="3617672337"/>
                    </a:ext>
                  </a:extLst>
                </a:gridCol>
                <a:gridCol w="914400">
                  <a:extLst>
                    <a:ext uri="{9D8B030D-6E8A-4147-A177-3AD203B41FA5}">
                      <a16:colId xmlns:a16="http://schemas.microsoft.com/office/drawing/2014/main" val="2346219281"/>
                    </a:ext>
                  </a:extLst>
                </a:gridCol>
                <a:gridCol w="1233801">
                  <a:extLst>
                    <a:ext uri="{9D8B030D-6E8A-4147-A177-3AD203B41FA5}">
                      <a16:colId xmlns:a16="http://schemas.microsoft.com/office/drawing/2014/main" val="3261489371"/>
                    </a:ext>
                  </a:extLst>
                </a:gridCol>
                <a:gridCol w="1171514">
                  <a:extLst>
                    <a:ext uri="{9D8B030D-6E8A-4147-A177-3AD203B41FA5}">
                      <a16:colId xmlns:a16="http://schemas.microsoft.com/office/drawing/2014/main" val="1116707989"/>
                    </a:ext>
                  </a:extLst>
                </a:gridCol>
              </a:tblGrid>
              <a:tr h="370840">
                <a:tc>
                  <a:txBody>
                    <a:bodyPr/>
                    <a:lstStyle/>
                    <a:p>
                      <a:pPr algn="ctr"/>
                      <a:r>
                        <a:rPr lang="fr-FR" b="1" dirty="0"/>
                        <a:t>Nom du produit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D"/>
                    </a:solidFill>
                  </a:tcPr>
                </a:tc>
                <a:tc>
                  <a:txBody>
                    <a:bodyPr/>
                    <a:lstStyle/>
                    <a:p>
                      <a:pPr algn="ctr"/>
                      <a:r>
                        <a:rPr lang="fr-FR" dirty="0"/>
                        <a:t>Quantité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D"/>
                    </a:solidFill>
                  </a:tcPr>
                </a:tc>
                <a:tc>
                  <a:txBody>
                    <a:bodyPr/>
                    <a:lstStyle/>
                    <a:p>
                      <a:pPr algn="ctr"/>
                      <a:r>
                        <a:rPr lang="fr-FR" dirty="0"/>
                        <a:t>Abonnement unitaire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D"/>
                    </a:solidFill>
                  </a:tcPr>
                </a:tc>
                <a:tc>
                  <a:txBody>
                    <a:bodyPr/>
                    <a:lstStyle/>
                    <a:p>
                      <a:pPr algn="ctr"/>
                      <a:r>
                        <a:rPr lang="fr-FR" dirty="0"/>
                        <a:t>Abonnement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D"/>
                    </a:solidFill>
                  </a:tcPr>
                </a:tc>
                <a:extLst>
                  <a:ext uri="{0D108BD9-81ED-4DB2-BD59-A6C34878D82A}">
                    <a16:rowId xmlns:a16="http://schemas.microsoft.com/office/drawing/2014/main" val="1370182310"/>
                  </a:ext>
                </a:extLst>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302410"/>
                  </a:ext>
                </a:extLst>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3370105"/>
                  </a:ext>
                </a:extLst>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153735"/>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731189"/>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3201784"/>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52854"/>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9937047"/>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9306292"/>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285637"/>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1779299"/>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002631"/>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4394269"/>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4462415"/>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717410"/>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0151817"/>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9549156"/>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452694"/>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432203"/>
                  </a:ext>
                </a:extLst>
              </a:tr>
              <a:tr h="370840">
                <a:tc>
                  <a:txBody>
                    <a:bodyPr/>
                    <a:lstStyle/>
                    <a:p>
                      <a:pPr algn="ctr"/>
                      <a:endParaRPr lang="fr-F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D"/>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D"/>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dirty="0">
                          <a:solidFill>
                            <a:schemeClr val="bg1"/>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D"/>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19531915"/>
                  </a:ext>
                </a:extLst>
              </a:tr>
            </a:tbl>
          </a:graphicData>
        </a:graphic>
      </p:graphicFrame>
    </p:spTree>
    <p:extLst>
      <p:ext uri="{BB962C8B-B14F-4D97-AF65-F5344CB8AC3E}">
        <p14:creationId xmlns:p14="http://schemas.microsoft.com/office/powerpoint/2010/main" val="146730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 name="Zone de texte 990">
            <a:extLst>
              <a:ext uri="{FF2B5EF4-FFF2-40B4-BE49-F238E27FC236}">
                <a16:creationId xmlns:a16="http://schemas.microsoft.com/office/drawing/2014/main" id="{6CD85ECC-8A88-4D86-BFD5-33E295BDE17D}"/>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pic>
        <p:nvPicPr>
          <p:cNvPr id="26" name="Image 25">
            <a:extLst>
              <a:ext uri="{FF2B5EF4-FFF2-40B4-BE49-F238E27FC236}">
                <a16:creationId xmlns:a16="http://schemas.microsoft.com/office/drawing/2014/main" id="{4438524D-8EDE-3135-B583-678AD9052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27" name="Zone de texte 973">
            <a:extLst>
              <a:ext uri="{FF2B5EF4-FFF2-40B4-BE49-F238E27FC236}">
                <a16:creationId xmlns:a16="http://schemas.microsoft.com/office/drawing/2014/main" id="{1FD1E432-1FF0-C6ED-CF1D-7E2B8C909AB0}"/>
              </a:ext>
            </a:extLst>
          </p:cNvPr>
          <p:cNvSpPr txBox="1"/>
          <p:nvPr/>
        </p:nvSpPr>
        <p:spPr>
          <a:xfrm>
            <a:off x="428624" y="1039476"/>
            <a:ext cx="600075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fr-FR" sz="3200" b="1" dirty="0">
                <a:solidFill>
                  <a:srgbClr val="6600CD"/>
                </a:solidFill>
              </a:rPr>
              <a:t>Nos équipes &amp; nos sociétés</a:t>
            </a:r>
            <a:endParaRPr lang="fr-FR" b="1" dirty="0">
              <a:ln w="6600">
                <a:solidFill>
                  <a:schemeClr val="accent2"/>
                </a:solidFill>
                <a:prstDash val="solid"/>
              </a:ln>
              <a:effectLst>
                <a:outerShdw dist="38100" dir="2700000" algn="tl" rotWithShape="0">
                  <a:schemeClr val="accent2"/>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Zone de texte 990">
            <a:extLst>
              <a:ext uri="{FF2B5EF4-FFF2-40B4-BE49-F238E27FC236}">
                <a16:creationId xmlns:a16="http://schemas.microsoft.com/office/drawing/2014/main" id="{FC4F0B54-9169-CCBF-255D-229ACEF1CAA9}"/>
              </a:ext>
            </a:extLst>
          </p:cNvPr>
          <p:cNvSpPr txBox="1">
            <a:spLocks noChangeArrowheads="1"/>
          </p:cNvSpPr>
          <p:nvPr/>
        </p:nvSpPr>
        <p:spPr bwMode="auto">
          <a:xfrm>
            <a:off x="650714" y="150084"/>
            <a:ext cx="1089185" cy="281107"/>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15</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pic>
        <p:nvPicPr>
          <p:cNvPr id="9" name="Image 8" descr="Une image contenant texte, noir&#10;&#10;Description générée automatiquement">
            <a:extLst>
              <a:ext uri="{FF2B5EF4-FFF2-40B4-BE49-F238E27FC236}">
                <a16:creationId xmlns:a16="http://schemas.microsoft.com/office/drawing/2014/main" id="{109DF5EB-9299-E2CB-81BC-901330EA1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999" y="4818227"/>
            <a:ext cx="3300600" cy="934895"/>
          </a:xfrm>
          <a:prstGeom prst="rect">
            <a:avLst/>
          </a:prstGeom>
        </p:spPr>
      </p:pic>
      <p:pic>
        <p:nvPicPr>
          <p:cNvPr id="10" name="Image 9" descr="Une image contenant texte, arts de la table, vaisselle, assiette&#10;&#10;Description générée automatiquement">
            <a:extLst>
              <a:ext uri="{FF2B5EF4-FFF2-40B4-BE49-F238E27FC236}">
                <a16:creationId xmlns:a16="http://schemas.microsoft.com/office/drawing/2014/main" id="{BC305547-3678-20E3-B075-966CBDA591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02" y="7109014"/>
            <a:ext cx="3015614" cy="840288"/>
          </a:xfrm>
          <a:prstGeom prst="rect">
            <a:avLst/>
          </a:prstGeom>
        </p:spPr>
      </p:pic>
      <p:pic>
        <p:nvPicPr>
          <p:cNvPr id="11" name="Image 10">
            <a:extLst>
              <a:ext uri="{FF2B5EF4-FFF2-40B4-BE49-F238E27FC236}">
                <a16:creationId xmlns:a16="http://schemas.microsoft.com/office/drawing/2014/main" id="{8A7D04BC-C3CE-8B28-3A0F-DA36254C3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799" y="2398472"/>
            <a:ext cx="2889621" cy="1282933"/>
          </a:xfrm>
          <a:prstGeom prst="rect">
            <a:avLst/>
          </a:prstGeom>
        </p:spPr>
      </p:pic>
      <p:sp>
        <p:nvSpPr>
          <p:cNvPr id="12" name="Zone de texte 2">
            <a:extLst>
              <a:ext uri="{FF2B5EF4-FFF2-40B4-BE49-F238E27FC236}">
                <a16:creationId xmlns:a16="http://schemas.microsoft.com/office/drawing/2014/main" id="{4D9548BC-8300-5A8E-805A-ACD21B7DE40F}"/>
              </a:ext>
            </a:extLst>
          </p:cNvPr>
          <p:cNvSpPr txBox="1">
            <a:spLocks noChangeArrowheads="1"/>
          </p:cNvSpPr>
          <p:nvPr/>
        </p:nvSpPr>
        <p:spPr bwMode="auto">
          <a:xfrm>
            <a:off x="3602195" y="2227835"/>
            <a:ext cx="3015615" cy="17810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fr-FR" sz="1400" dirty="0">
                <a:latin typeface="Calibri" panose="020F0502020204030204" pitchFamily="34" charset="0"/>
                <a:ea typeface="Times New Roman" panose="02020603050405020304" pitchFamily="18" charset="0"/>
                <a:cs typeface="Times New Roman" panose="02020603050405020304" pitchFamily="18" charset="0"/>
              </a:rPr>
              <a:t>La société </a:t>
            </a:r>
            <a:r>
              <a:rPr lang="fr-FR" sz="1400" b="1" dirty="0">
                <a:latin typeface="Calibri" panose="020F0502020204030204" pitchFamily="34" charset="0"/>
                <a:ea typeface="Times New Roman" panose="02020603050405020304" pitchFamily="18" charset="0"/>
                <a:cs typeface="Times New Roman" panose="02020603050405020304" pitchFamily="18" charset="0"/>
              </a:rPr>
              <a:t>SCS-Artois</a:t>
            </a:r>
            <a:r>
              <a:rPr lang="fr-FR" sz="1400" dirty="0">
                <a:latin typeface="Calibri" panose="020F0502020204030204" pitchFamily="34" charset="0"/>
                <a:ea typeface="Times New Roman" panose="02020603050405020304" pitchFamily="18" charset="0"/>
                <a:cs typeface="Times New Roman" panose="02020603050405020304" pitchFamily="18" charset="0"/>
              </a:rPr>
              <a:t>, implanté en périphérie d’Arras, saura subvenir à vos besoins en matière de </a:t>
            </a:r>
            <a:r>
              <a:rPr lang="fr-FR" sz="1400" b="1" dirty="0">
                <a:latin typeface="Calibri" panose="020F0502020204030204" pitchFamily="34" charset="0"/>
                <a:ea typeface="Times New Roman" panose="02020603050405020304" pitchFamily="18" charset="0"/>
                <a:cs typeface="Times New Roman" panose="02020603050405020304" pitchFamily="18" charset="0"/>
              </a:rPr>
              <a:t>téléphonie sur IP</a:t>
            </a:r>
            <a:r>
              <a:rPr lang="fr-FR" sz="1400" dirty="0">
                <a:latin typeface="Calibri" panose="020F0502020204030204" pitchFamily="34" charset="0"/>
                <a:ea typeface="Times New Roman" panose="02020603050405020304" pitchFamily="18" charset="0"/>
                <a:cs typeface="Times New Roman" panose="02020603050405020304" pitchFamily="18" charset="0"/>
              </a:rPr>
              <a:t> ou encore en ce qui concerne le </a:t>
            </a:r>
            <a:r>
              <a:rPr lang="fr-FR" sz="1400" b="1" dirty="0">
                <a:latin typeface="Calibri" panose="020F0502020204030204" pitchFamily="34" charset="0"/>
                <a:ea typeface="Times New Roman" panose="02020603050405020304" pitchFamily="18" charset="0"/>
                <a:cs typeface="Times New Roman" panose="02020603050405020304" pitchFamily="18" charset="0"/>
              </a:rPr>
              <a:t>leasing</a:t>
            </a:r>
            <a:r>
              <a:rPr lang="fr-FR" sz="1400" dirty="0">
                <a:latin typeface="Calibri" panose="020F0502020204030204" pitchFamily="34" charset="0"/>
                <a:ea typeface="Times New Roman" panose="02020603050405020304" pitchFamily="18" charset="0"/>
                <a:cs typeface="Times New Roman" panose="02020603050405020304" pitchFamily="18" charset="0"/>
              </a:rPr>
              <a:t> de tout matériel informatique disponible dans son catalogue. Elle peut, de part sa </a:t>
            </a:r>
            <a:r>
              <a:rPr lang="fr-FR" sz="1400" b="1" dirty="0">
                <a:latin typeface="Calibri" panose="020F0502020204030204" pitchFamily="34" charset="0"/>
                <a:ea typeface="Times New Roman" panose="02020603050405020304" pitchFamily="18" charset="0"/>
                <a:cs typeface="Times New Roman" panose="02020603050405020304" pitchFamily="18" charset="0"/>
              </a:rPr>
              <a:t>proximité,</a:t>
            </a:r>
            <a:r>
              <a:rPr lang="fr-FR" sz="1400" dirty="0">
                <a:latin typeface="Calibri" panose="020F0502020204030204" pitchFamily="34" charset="0"/>
                <a:ea typeface="Times New Roman" panose="02020603050405020304" pitchFamily="18" charset="0"/>
                <a:cs typeface="Times New Roman" panose="02020603050405020304" pitchFamily="18" charset="0"/>
              </a:rPr>
              <a:t> intervenir rapidement sur le secteur d’Arras.</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Zone de texte 2">
            <a:extLst>
              <a:ext uri="{FF2B5EF4-FFF2-40B4-BE49-F238E27FC236}">
                <a16:creationId xmlns:a16="http://schemas.microsoft.com/office/drawing/2014/main" id="{60858321-7AC1-E0A0-89BD-FA20F7843C68}"/>
              </a:ext>
            </a:extLst>
          </p:cNvPr>
          <p:cNvSpPr txBox="1">
            <a:spLocks noChangeArrowheads="1"/>
          </p:cNvSpPr>
          <p:nvPr/>
        </p:nvSpPr>
        <p:spPr bwMode="auto">
          <a:xfrm>
            <a:off x="232091" y="4237878"/>
            <a:ext cx="3015615" cy="209559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fr-FR" sz="1400" dirty="0">
                <a:latin typeface="Calibri" panose="020F0502020204030204" pitchFamily="34" charset="0"/>
                <a:ea typeface="Times New Roman" panose="02020603050405020304" pitchFamily="18" charset="0"/>
                <a:cs typeface="Times New Roman" panose="02020603050405020304" pitchFamily="18" charset="0"/>
              </a:rPr>
              <a:t>La société </a:t>
            </a:r>
            <a:r>
              <a:rPr lang="fr-FR" sz="1400" b="1" dirty="0">
                <a:latin typeface="Calibri" panose="020F0502020204030204" pitchFamily="34" charset="0"/>
                <a:ea typeface="Times New Roman" panose="02020603050405020304" pitchFamily="18" charset="0"/>
                <a:cs typeface="Times New Roman" panose="02020603050405020304" pitchFamily="18" charset="0"/>
              </a:rPr>
              <a:t>SCS-IT</a:t>
            </a:r>
            <a:r>
              <a:rPr lang="fr-FR" sz="1400" dirty="0">
                <a:latin typeface="Calibri" panose="020F0502020204030204" pitchFamily="34" charset="0"/>
                <a:ea typeface="Times New Roman" panose="02020603050405020304" pitchFamily="18" charset="0"/>
                <a:cs typeface="Times New Roman" panose="02020603050405020304" pitchFamily="18" charset="0"/>
              </a:rPr>
              <a:t> est spécialisée en administration des </a:t>
            </a:r>
            <a:r>
              <a:rPr lang="fr-FR" sz="1400" b="1" dirty="0">
                <a:latin typeface="Calibri" panose="020F0502020204030204" pitchFamily="34" charset="0"/>
                <a:ea typeface="Times New Roman" panose="02020603050405020304" pitchFamily="18" charset="0"/>
                <a:cs typeface="Times New Roman" panose="02020603050405020304" pitchFamily="18" charset="0"/>
              </a:rPr>
              <a:t>systèmes informatiques</a:t>
            </a:r>
            <a:r>
              <a:rPr lang="fr-FR" sz="1400" dirty="0">
                <a:latin typeface="Calibri" panose="020F0502020204030204" pitchFamily="34" charset="0"/>
                <a:ea typeface="Times New Roman" panose="02020603050405020304" pitchFamily="18" charset="0"/>
                <a:cs typeface="Times New Roman" panose="02020603050405020304" pitchFamily="18" charset="0"/>
              </a:rPr>
              <a:t> et </a:t>
            </a:r>
            <a:r>
              <a:rPr lang="fr-FR" sz="1400" b="1" dirty="0">
                <a:latin typeface="Calibri" panose="020F0502020204030204" pitchFamily="34" charset="0"/>
                <a:ea typeface="Times New Roman" panose="02020603050405020304" pitchFamily="18" charset="0"/>
                <a:cs typeface="Times New Roman" panose="02020603050405020304" pitchFamily="18" charset="0"/>
              </a:rPr>
              <a:t>réseaux</a:t>
            </a:r>
            <a:r>
              <a:rPr lang="fr-FR" sz="1400" dirty="0">
                <a:latin typeface="Calibri" panose="020F0502020204030204" pitchFamily="34" charset="0"/>
                <a:ea typeface="Times New Roman" panose="02020603050405020304" pitchFamily="18" charset="0"/>
                <a:cs typeface="Times New Roman" panose="02020603050405020304" pitchFamily="18" charset="0"/>
              </a:rPr>
              <a:t>. Elle pourra répondre à vos besoins en ce qui concerne la mise en place </a:t>
            </a:r>
            <a:r>
              <a:rPr lang="fr-FR" sz="1400" b="1" dirty="0">
                <a:latin typeface="Calibri" panose="020F0502020204030204" pitchFamily="34" charset="0"/>
                <a:ea typeface="Times New Roman" panose="02020603050405020304" pitchFamily="18" charset="0"/>
                <a:cs typeface="Times New Roman" panose="02020603050405020304" pitchFamily="18" charset="0"/>
              </a:rPr>
              <a:t>d’infrastructures réseaux sécurisées</a:t>
            </a:r>
            <a:r>
              <a:rPr lang="fr-FR" sz="1400" dirty="0">
                <a:latin typeface="Calibri" panose="020F0502020204030204" pitchFamily="34" charset="0"/>
                <a:ea typeface="Times New Roman" panose="02020603050405020304" pitchFamily="18" charset="0"/>
                <a:cs typeface="Times New Roman" panose="02020603050405020304" pitchFamily="18" charset="0"/>
              </a:rPr>
              <a:t>, de prestation de </a:t>
            </a:r>
            <a:r>
              <a:rPr lang="fr-FR" sz="1400" b="1" dirty="0">
                <a:latin typeface="Calibri" panose="020F0502020204030204" pitchFamily="34" charset="0"/>
                <a:ea typeface="Times New Roman" panose="02020603050405020304" pitchFamily="18" charset="0"/>
                <a:cs typeface="Times New Roman" panose="02020603050405020304" pitchFamily="18" charset="0"/>
              </a:rPr>
              <a:t>matériel informatique </a:t>
            </a:r>
            <a:r>
              <a:rPr lang="fr-FR" sz="1400" dirty="0">
                <a:latin typeface="Calibri" panose="020F0502020204030204" pitchFamily="34" charset="0"/>
                <a:ea typeface="Times New Roman" panose="02020603050405020304" pitchFamily="18" charset="0"/>
                <a:cs typeface="Times New Roman" panose="02020603050405020304" pitchFamily="18" charset="0"/>
              </a:rPr>
              <a:t>ou encore de </a:t>
            </a:r>
            <a:r>
              <a:rPr lang="fr-FR" sz="1400" b="1" dirty="0">
                <a:latin typeface="Calibri" panose="020F0502020204030204" pitchFamily="34" charset="0"/>
                <a:ea typeface="Times New Roman" panose="02020603050405020304" pitchFamily="18" charset="0"/>
                <a:cs typeface="Times New Roman" panose="02020603050405020304" pitchFamily="18" charset="0"/>
              </a:rPr>
              <a:t>support informatique </a:t>
            </a:r>
            <a:r>
              <a:rPr lang="fr-FR" sz="1400" dirty="0">
                <a:latin typeface="Calibri" panose="020F0502020204030204" pitchFamily="34" charset="0"/>
                <a:ea typeface="Times New Roman" panose="02020603050405020304" pitchFamily="18" charset="0"/>
                <a:cs typeface="Times New Roman" panose="02020603050405020304" pitchFamily="18" charset="0"/>
              </a:rPr>
              <a:t>en cas de problème.</a:t>
            </a:r>
            <a:r>
              <a:rPr lang="fr-FR" sz="1050" dirty="0">
                <a:latin typeface="Calibri" panose="020F0502020204030204" pitchFamily="34" charset="0"/>
                <a:ea typeface="Times New Roman" panose="02020603050405020304" pitchFamily="18" charset="0"/>
                <a:cs typeface="Times New Roman" panose="02020603050405020304" pitchFamily="18" charset="0"/>
              </a:rPr>
              <a:t>*</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Zone de texte 2">
            <a:extLst>
              <a:ext uri="{FF2B5EF4-FFF2-40B4-BE49-F238E27FC236}">
                <a16:creationId xmlns:a16="http://schemas.microsoft.com/office/drawing/2014/main" id="{0E3CFB4B-F914-2293-DD7D-1A6F0EAAEBF2}"/>
              </a:ext>
            </a:extLst>
          </p:cNvPr>
          <p:cNvSpPr txBox="1">
            <a:spLocks noChangeArrowheads="1"/>
          </p:cNvSpPr>
          <p:nvPr/>
        </p:nvSpPr>
        <p:spPr bwMode="auto">
          <a:xfrm>
            <a:off x="3602195" y="6475641"/>
            <a:ext cx="3015615" cy="211153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fr-FR" sz="1500" dirty="0">
                <a:latin typeface="Calibri" panose="020F0502020204030204" pitchFamily="34" charset="0"/>
                <a:ea typeface="Times New Roman" panose="02020603050405020304" pitchFamily="18" charset="0"/>
                <a:cs typeface="Times New Roman" panose="02020603050405020304" pitchFamily="18" charset="0"/>
              </a:rPr>
              <a:t>La société </a:t>
            </a:r>
            <a:r>
              <a:rPr lang="fr-FR" sz="1500" b="1" dirty="0" err="1">
                <a:latin typeface="Calibri" panose="020F0502020204030204" pitchFamily="34" charset="0"/>
                <a:ea typeface="Times New Roman" panose="02020603050405020304" pitchFamily="18" charset="0"/>
                <a:cs typeface="Times New Roman" panose="02020603050405020304" pitchFamily="18" charset="0"/>
              </a:rPr>
              <a:t>Smartcopie</a:t>
            </a:r>
            <a:r>
              <a:rPr lang="fr-FR" sz="1500" b="1" dirty="0">
                <a:latin typeface="Calibri" panose="020F0502020204030204" pitchFamily="34" charset="0"/>
                <a:ea typeface="Times New Roman" panose="02020603050405020304" pitchFamily="18" charset="0"/>
                <a:cs typeface="Times New Roman" panose="02020603050405020304" pitchFamily="18" charset="0"/>
              </a:rPr>
              <a:t> </a:t>
            </a:r>
            <a:r>
              <a:rPr lang="fr-FR" sz="1500" dirty="0">
                <a:latin typeface="Calibri" panose="020F0502020204030204" pitchFamily="34" charset="0"/>
                <a:ea typeface="Times New Roman" panose="02020603050405020304" pitchFamily="18" charset="0"/>
                <a:cs typeface="Times New Roman" panose="02020603050405020304" pitchFamily="18" charset="0"/>
              </a:rPr>
              <a:t>vous propose ses services </a:t>
            </a:r>
            <a:r>
              <a:rPr lang="fr-FR" sz="1500" b="1" dirty="0">
                <a:latin typeface="Calibri" panose="020F0502020204030204" pitchFamily="34" charset="0"/>
                <a:ea typeface="Times New Roman" panose="02020603050405020304" pitchFamily="18" charset="0"/>
                <a:cs typeface="Times New Roman" panose="02020603050405020304" pitchFamily="18" charset="0"/>
              </a:rPr>
              <a:t>bureautiques </a:t>
            </a:r>
            <a:r>
              <a:rPr lang="fr-FR" sz="1500" dirty="0">
                <a:latin typeface="Calibri" panose="020F0502020204030204" pitchFamily="34" charset="0"/>
                <a:ea typeface="Times New Roman" panose="02020603050405020304" pitchFamily="18" charset="0"/>
                <a:cs typeface="Times New Roman" panose="02020603050405020304" pitchFamily="18" charset="0"/>
              </a:rPr>
              <a:t>afin d’accompagner votre société dans son évolution. Une équipe est à votre </a:t>
            </a:r>
            <a:r>
              <a:rPr lang="fr-FR" sz="1500" b="1" dirty="0">
                <a:latin typeface="Calibri" panose="020F0502020204030204" pitchFamily="34" charset="0"/>
                <a:ea typeface="Times New Roman" panose="02020603050405020304" pitchFamily="18" charset="0"/>
                <a:cs typeface="Times New Roman" panose="02020603050405020304" pitchFamily="18" charset="0"/>
              </a:rPr>
              <a:t>écoute</a:t>
            </a:r>
            <a:r>
              <a:rPr lang="fr-FR" sz="1500" dirty="0">
                <a:latin typeface="Calibri" panose="020F0502020204030204" pitchFamily="34" charset="0"/>
                <a:ea typeface="Times New Roman" panose="02020603050405020304" pitchFamily="18" charset="0"/>
                <a:cs typeface="Times New Roman" panose="02020603050405020304" pitchFamily="18" charset="0"/>
              </a:rPr>
              <a:t> afin de vous proposer des </a:t>
            </a:r>
            <a:r>
              <a:rPr lang="fr-FR" sz="1500" b="1" dirty="0">
                <a:latin typeface="Calibri" panose="020F0502020204030204" pitchFamily="34" charset="0"/>
                <a:ea typeface="Times New Roman" panose="02020603050405020304" pitchFamily="18" charset="0"/>
                <a:cs typeface="Times New Roman" panose="02020603050405020304" pitchFamily="18" charset="0"/>
              </a:rPr>
              <a:t>solutions</a:t>
            </a:r>
            <a:r>
              <a:rPr lang="fr-FR" sz="1500" dirty="0">
                <a:latin typeface="Calibri" panose="020F0502020204030204" pitchFamily="34" charset="0"/>
                <a:ea typeface="Times New Roman" panose="02020603050405020304" pitchFamily="18" charset="0"/>
                <a:cs typeface="Times New Roman" panose="02020603050405020304" pitchFamily="18" charset="0"/>
              </a:rPr>
              <a:t> en adéquations avec vos </a:t>
            </a:r>
            <a:r>
              <a:rPr lang="fr-FR" sz="1500" b="1" dirty="0">
                <a:latin typeface="Calibri" panose="020F0502020204030204" pitchFamily="34" charset="0"/>
                <a:ea typeface="Times New Roman" panose="02020603050405020304" pitchFamily="18" charset="0"/>
                <a:cs typeface="Times New Roman" panose="02020603050405020304" pitchFamily="18" charset="0"/>
              </a:rPr>
              <a:t>besoins</a:t>
            </a:r>
            <a:r>
              <a:rPr lang="fr-FR" sz="1500" dirty="0">
                <a:latin typeface="Calibri" panose="020F0502020204030204" pitchFamily="34" charset="0"/>
                <a:ea typeface="Times New Roman" panose="02020603050405020304" pitchFamily="18" charset="0"/>
                <a:cs typeface="Times New Roman" panose="02020603050405020304" pitchFamily="18" charset="0"/>
              </a:rPr>
              <a:t>.</a:t>
            </a:r>
          </a:p>
          <a:p>
            <a:pPr algn="just"/>
            <a:r>
              <a:rPr lang="fr-FR" sz="1500" dirty="0" err="1">
                <a:effectLst/>
                <a:latin typeface="Calibri" panose="020F0502020204030204" pitchFamily="34" charset="0"/>
                <a:ea typeface="Times New Roman" panose="02020603050405020304" pitchFamily="18" charset="0"/>
                <a:cs typeface="Times New Roman" panose="02020603050405020304" pitchFamily="18" charset="0"/>
              </a:rPr>
              <a:t>Smartcopie</a:t>
            </a:r>
            <a:r>
              <a:rPr lang="fr-FR" sz="1500" dirty="0">
                <a:latin typeface="Calibri" panose="020F0502020204030204" pitchFamily="34" charset="0"/>
                <a:ea typeface="Times New Roman" panose="02020603050405020304" pitchFamily="18" charset="0"/>
                <a:cs typeface="Times New Roman" panose="02020603050405020304" pitchFamily="18" charset="0"/>
              </a:rPr>
              <a:t>, c’est la </a:t>
            </a:r>
            <a:r>
              <a:rPr lang="fr-FR" sz="1500" b="1" dirty="0">
                <a:latin typeface="Calibri" panose="020F0502020204030204" pitchFamily="34" charset="0"/>
                <a:ea typeface="Times New Roman" panose="02020603050405020304" pitchFamily="18" charset="0"/>
                <a:cs typeface="Times New Roman" panose="02020603050405020304" pitchFamily="18" charset="0"/>
              </a:rPr>
              <a:t>proximité</a:t>
            </a:r>
            <a:r>
              <a:rPr lang="fr-FR" sz="1500" dirty="0">
                <a:latin typeface="Calibri" panose="020F0502020204030204" pitchFamily="34" charset="0"/>
                <a:ea typeface="Times New Roman" panose="02020603050405020304" pitchFamily="18" charset="0"/>
                <a:cs typeface="Times New Roman" panose="02020603050405020304" pitchFamily="18" charset="0"/>
              </a:rPr>
              <a:t> et la </a:t>
            </a:r>
            <a:r>
              <a:rPr lang="fr-FR" sz="1500" b="1" dirty="0">
                <a:latin typeface="Calibri" panose="020F0502020204030204" pitchFamily="34" charset="0"/>
                <a:ea typeface="Times New Roman" panose="02020603050405020304" pitchFamily="18" charset="0"/>
                <a:cs typeface="Times New Roman" panose="02020603050405020304" pitchFamily="18" charset="0"/>
              </a:rPr>
              <a:t>satisfaction</a:t>
            </a:r>
            <a:r>
              <a:rPr lang="fr-FR" sz="1500" dirty="0">
                <a:latin typeface="Calibri" panose="020F0502020204030204" pitchFamily="34" charset="0"/>
                <a:ea typeface="Times New Roman" panose="02020603050405020304" pitchFamily="18" charset="0"/>
                <a:cs typeface="Times New Roman" panose="02020603050405020304" pitchFamily="18" charset="0"/>
              </a:rPr>
              <a:t> client.</a:t>
            </a:r>
            <a:r>
              <a:rPr lang="fr-FR" sz="1100" dirty="0">
                <a:latin typeface="Calibri" panose="020F0502020204030204" pitchFamily="34" charset="0"/>
                <a:ea typeface="Times New Roman" panose="02020603050405020304" pitchFamily="18" charset="0"/>
                <a:cs typeface="Times New Roman" panose="02020603050405020304" pitchFamily="18" charset="0"/>
              </a:rPr>
              <a:t>*</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Zone de texte 2">
            <a:extLst>
              <a:ext uri="{FF2B5EF4-FFF2-40B4-BE49-F238E27FC236}">
                <a16:creationId xmlns:a16="http://schemas.microsoft.com/office/drawing/2014/main" id="{510927E0-3D9D-0656-40AB-FAFF83D563E0}"/>
              </a:ext>
            </a:extLst>
          </p:cNvPr>
          <p:cNvSpPr txBox="1">
            <a:spLocks noChangeArrowheads="1"/>
          </p:cNvSpPr>
          <p:nvPr/>
        </p:nvSpPr>
        <p:spPr bwMode="auto">
          <a:xfrm>
            <a:off x="80802" y="9323149"/>
            <a:ext cx="5460763" cy="5847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fr-FR" sz="1200" dirty="0">
                <a:effectLst/>
                <a:latin typeface="Calibri" panose="020F0502020204030204" pitchFamily="34" charset="0"/>
                <a:ea typeface="Times New Roman" panose="02020603050405020304" pitchFamily="18" charset="0"/>
                <a:cs typeface="Times New Roman" panose="02020603050405020304" pitchFamily="18" charset="0"/>
              </a:rPr>
              <a:t>*SCS-IT et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Smartcopie</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sont implantés à Villeneuve d’Ascq et interviennent </a:t>
            </a:r>
          </a:p>
          <a:p>
            <a:r>
              <a:rPr lang="fr-FR" sz="1200" dirty="0">
                <a:effectLst/>
                <a:latin typeface="Calibri" panose="020F0502020204030204" pitchFamily="34" charset="0"/>
                <a:ea typeface="Times New Roman" panose="02020603050405020304" pitchFamily="18" charset="0"/>
                <a:cs typeface="Times New Roman" panose="02020603050405020304" pitchFamily="18" charset="0"/>
              </a:rPr>
              <a:t>dans le secteur de Lille et le Nord en général.</a:t>
            </a:r>
          </a:p>
        </p:txBody>
      </p:sp>
    </p:spTree>
    <p:extLst>
      <p:ext uri="{BB962C8B-B14F-4D97-AF65-F5344CB8AC3E}">
        <p14:creationId xmlns:p14="http://schemas.microsoft.com/office/powerpoint/2010/main" val="139506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9" name="Zone de texte 990">
            <a:extLst>
              <a:ext uri="{FF2B5EF4-FFF2-40B4-BE49-F238E27FC236}">
                <a16:creationId xmlns:a16="http://schemas.microsoft.com/office/drawing/2014/main" id="{2A0C4D20-71BF-40A0-903A-19A1E71F2777}"/>
              </a:ext>
            </a:extLst>
          </p:cNvPr>
          <p:cNvSpPr txBox="1">
            <a:spLocks noChangeArrowheads="1"/>
          </p:cNvSpPr>
          <p:nvPr/>
        </p:nvSpPr>
        <p:spPr bwMode="auto">
          <a:xfrm>
            <a:off x="701515" y="137385"/>
            <a:ext cx="905510" cy="26289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2</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sp>
        <p:nvSpPr>
          <p:cNvPr id="20" name="Zone de texte 990">
            <a:extLst>
              <a:ext uri="{FF2B5EF4-FFF2-40B4-BE49-F238E27FC236}">
                <a16:creationId xmlns:a16="http://schemas.microsoft.com/office/drawing/2014/main" id="{DB7FB1A4-AE55-4D7A-BB9F-56C4829288B4}"/>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sp>
        <p:nvSpPr>
          <p:cNvPr id="21" name="Zone de texte 839">
            <a:extLst>
              <a:ext uri="{FF2B5EF4-FFF2-40B4-BE49-F238E27FC236}">
                <a16:creationId xmlns:a16="http://schemas.microsoft.com/office/drawing/2014/main" id="{45F53288-298B-4128-AA14-891707DD01DF}"/>
              </a:ext>
            </a:extLst>
          </p:cNvPr>
          <p:cNvSpPr txBox="1">
            <a:spLocks noChangeArrowheads="1"/>
          </p:cNvSpPr>
          <p:nvPr/>
        </p:nvSpPr>
        <p:spPr bwMode="auto">
          <a:xfrm>
            <a:off x="1143000" y="881141"/>
            <a:ext cx="4571999" cy="124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274320" rIns="0" bIns="0" anchor="t" anchorCtr="0" upright="1">
            <a:noAutofit/>
          </a:bodyPr>
          <a:lstStyle/>
          <a:p>
            <a:pPr algn="ctr"/>
            <a:r>
              <a:rPr lang="fr-FR" sz="3600" b="1" dirty="0">
                <a:effectLst/>
                <a:latin typeface="Biome Light" panose="020B0303030204020804" pitchFamily="34" charset="0"/>
                <a:ea typeface="Times New Roman" panose="02020603050405020304" pitchFamily="18" charset="0"/>
                <a:cs typeface="Biome Light" panose="020B0303030204020804" pitchFamily="34" charset="0"/>
              </a:rPr>
              <a:t>Table des matières</a:t>
            </a:r>
          </a:p>
        </p:txBody>
      </p:sp>
      <p:cxnSp>
        <p:nvCxnSpPr>
          <p:cNvPr id="22" name="Connecteur droit 21" descr="souligné">
            <a:extLst>
              <a:ext uri="{FF2B5EF4-FFF2-40B4-BE49-F238E27FC236}">
                <a16:creationId xmlns:a16="http://schemas.microsoft.com/office/drawing/2014/main" id="{C7EBD282-211B-4052-8196-A0B9579B43A2}"/>
              </a:ext>
            </a:extLst>
          </p:cNvPr>
          <p:cNvCxnSpPr>
            <a:cxnSpLocks/>
          </p:cNvCxnSpPr>
          <p:nvPr/>
        </p:nvCxnSpPr>
        <p:spPr>
          <a:xfrm>
            <a:off x="1154270" y="1948180"/>
            <a:ext cx="4549458" cy="762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24" name="Tableau 24">
            <a:extLst>
              <a:ext uri="{FF2B5EF4-FFF2-40B4-BE49-F238E27FC236}">
                <a16:creationId xmlns:a16="http://schemas.microsoft.com/office/drawing/2014/main" id="{D2691C85-4BFA-4E48-AE24-B8991A1160F2}"/>
              </a:ext>
            </a:extLst>
          </p:cNvPr>
          <p:cNvGraphicFramePr>
            <a:graphicFrameLocks noGrp="1"/>
          </p:cNvGraphicFramePr>
          <p:nvPr>
            <p:extLst>
              <p:ext uri="{D42A27DB-BD31-4B8C-83A1-F6EECF244321}">
                <p14:modId xmlns:p14="http://schemas.microsoft.com/office/powerpoint/2010/main" val="616027314"/>
              </p:ext>
            </p:extLst>
          </p:nvPr>
        </p:nvGraphicFramePr>
        <p:xfrm>
          <a:off x="279652" y="2571525"/>
          <a:ext cx="6298693" cy="4468368"/>
        </p:xfrm>
        <a:graphic>
          <a:graphicData uri="http://schemas.openxmlformats.org/drawingml/2006/table">
            <a:tbl>
              <a:tblPr firstRow="1" bandRow="1">
                <a:tableStyleId>{5DA37D80-6434-44D0-A028-1B22A696006F}</a:tableStyleId>
              </a:tblPr>
              <a:tblGrid>
                <a:gridCol w="4986465">
                  <a:extLst>
                    <a:ext uri="{9D8B030D-6E8A-4147-A177-3AD203B41FA5}">
                      <a16:colId xmlns:a16="http://schemas.microsoft.com/office/drawing/2014/main" val="596059303"/>
                    </a:ext>
                  </a:extLst>
                </a:gridCol>
                <a:gridCol w="1312228">
                  <a:extLst>
                    <a:ext uri="{9D8B030D-6E8A-4147-A177-3AD203B41FA5}">
                      <a16:colId xmlns:a16="http://schemas.microsoft.com/office/drawing/2014/main" val="1776342558"/>
                    </a:ext>
                  </a:extLst>
                </a:gridCol>
              </a:tblGrid>
              <a:tr h="744728">
                <a:tc>
                  <a:txBody>
                    <a:bodyPr/>
                    <a:lstStyle/>
                    <a:p>
                      <a:pPr algn="ctr"/>
                      <a:r>
                        <a:rPr lang="fr-FR" sz="2800" b="0" i="1" dirty="0">
                          <a:solidFill>
                            <a:schemeClr val="tx1"/>
                          </a:solidFill>
                          <a:latin typeface="Biome Light" panose="020B0502040204020203" pitchFamily="34" charset="0"/>
                          <a:cs typeface="Biome Light" panose="020B0502040204020203" pitchFamily="34" charset="0"/>
                        </a:rPr>
                        <a:t>Ordinateurs fixes</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fr-FR" sz="2400" b="1" dirty="0">
                          <a:solidFill>
                            <a:schemeClr val="tx1"/>
                          </a:solidFill>
                          <a:latin typeface="Biome Light" panose="020B0502040204020203" pitchFamily="34" charset="0"/>
                          <a:cs typeface="Biome Light" panose="020B0502040204020203" pitchFamily="34" charset="0"/>
                        </a:rPr>
                        <a:t>4</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318723761"/>
                  </a:ext>
                </a:extLst>
              </a:tr>
              <a:tr h="744728">
                <a:tc>
                  <a:txBody>
                    <a:bodyPr/>
                    <a:lstStyle/>
                    <a:p>
                      <a:pPr algn="ctr"/>
                      <a:r>
                        <a:rPr lang="fr-FR" sz="2800" b="0" i="1" dirty="0">
                          <a:solidFill>
                            <a:schemeClr val="tx1"/>
                          </a:solidFill>
                          <a:latin typeface="Biome Light" panose="020B0502040204020203" pitchFamily="34" charset="0"/>
                          <a:cs typeface="Biome Light" panose="020B0502040204020203" pitchFamily="34" charset="0"/>
                        </a:rPr>
                        <a:t>Ordinateurs portables</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6600CD">
                        <a:alpha val="20000"/>
                      </a:srgbClr>
                    </a:solidFill>
                  </a:tcPr>
                </a:tc>
                <a:tc>
                  <a:txBody>
                    <a:bodyPr/>
                    <a:lstStyle/>
                    <a:p>
                      <a:pPr algn="ctr"/>
                      <a:r>
                        <a:rPr lang="fr-FR" sz="2400" b="1" dirty="0">
                          <a:solidFill>
                            <a:schemeClr val="tx1"/>
                          </a:solidFill>
                          <a:latin typeface="Biome Light" panose="020B0502040204020203" pitchFamily="34" charset="0"/>
                          <a:cs typeface="Biome Light" panose="020B0502040204020203" pitchFamily="34" charset="0"/>
                        </a:rPr>
                        <a:t>7</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6600CD">
                        <a:alpha val="20000"/>
                      </a:srgbClr>
                    </a:solidFill>
                  </a:tcPr>
                </a:tc>
                <a:extLst>
                  <a:ext uri="{0D108BD9-81ED-4DB2-BD59-A6C34878D82A}">
                    <a16:rowId xmlns:a16="http://schemas.microsoft.com/office/drawing/2014/main" val="3623910994"/>
                  </a:ext>
                </a:extLst>
              </a:tr>
              <a:tr h="744728">
                <a:tc>
                  <a:txBody>
                    <a:bodyPr/>
                    <a:lstStyle/>
                    <a:p>
                      <a:pPr algn="ctr"/>
                      <a:r>
                        <a:rPr lang="fr-FR" sz="2800" b="0" i="1" dirty="0">
                          <a:solidFill>
                            <a:schemeClr val="tx1"/>
                          </a:solidFill>
                          <a:latin typeface="Biome Light" panose="020B0502040204020203" pitchFamily="34" charset="0"/>
                          <a:cs typeface="Biome Light" panose="020B0502040204020203" pitchFamily="34" charset="0"/>
                        </a:rPr>
                        <a:t>Informations &amp; Office</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ctr"/>
                      <a:r>
                        <a:rPr lang="fr-FR" sz="2400" b="1" dirty="0">
                          <a:solidFill>
                            <a:schemeClr val="tx1"/>
                          </a:solidFill>
                          <a:latin typeface="Biome Light" panose="020B0502040204020203" pitchFamily="34" charset="0"/>
                          <a:cs typeface="Biome Light" panose="020B0502040204020203" pitchFamily="34" charset="0"/>
                        </a:rPr>
                        <a:t>8</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422856967"/>
                  </a:ext>
                </a:extLst>
              </a:tr>
              <a:tr h="744728">
                <a:tc>
                  <a:txBody>
                    <a:bodyPr/>
                    <a:lstStyle/>
                    <a:p>
                      <a:pPr algn="ctr"/>
                      <a:r>
                        <a:rPr lang="fr-FR" sz="2800" b="0" i="1" dirty="0">
                          <a:solidFill>
                            <a:schemeClr val="tx1"/>
                          </a:solidFill>
                          <a:latin typeface="Biome Light" panose="020B0502040204020203" pitchFamily="34" charset="0"/>
                          <a:cs typeface="Biome Light" panose="020B0502040204020203" pitchFamily="34" charset="0"/>
                        </a:rPr>
                        <a:t>Réseau et sécurité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00CD">
                        <a:alpha val="20000"/>
                      </a:srgbClr>
                    </a:solidFill>
                  </a:tcPr>
                </a:tc>
                <a:tc>
                  <a:txBody>
                    <a:bodyPr/>
                    <a:lstStyle/>
                    <a:p>
                      <a:pPr algn="ctr"/>
                      <a:r>
                        <a:rPr lang="fr-FR" sz="2400" b="1" dirty="0">
                          <a:solidFill>
                            <a:schemeClr val="tx1"/>
                          </a:solidFill>
                          <a:latin typeface="Biome Light" panose="020B0502040204020203" pitchFamily="34" charset="0"/>
                          <a:cs typeface="Biome Light" panose="020B0502040204020203" pitchFamily="34" charset="0"/>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00CD">
                        <a:alpha val="20000"/>
                      </a:srgbClr>
                    </a:solidFill>
                  </a:tcPr>
                </a:tc>
                <a:extLst>
                  <a:ext uri="{0D108BD9-81ED-4DB2-BD59-A6C34878D82A}">
                    <a16:rowId xmlns:a16="http://schemas.microsoft.com/office/drawing/2014/main" val="1503119178"/>
                  </a:ext>
                </a:extLst>
              </a:tr>
              <a:tr h="744728">
                <a:tc>
                  <a:txBody>
                    <a:bodyPr/>
                    <a:lstStyle/>
                    <a:p>
                      <a:pPr algn="ctr"/>
                      <a:r>
                        <a:rPr lang="fr-FR" sz="2800" b="0" i="1" dirty="0">
                          <a:solidFill>
                            <a:schemeClr val="tx1"/>
                          </a:solidFill>
                          <a:latin typeface="Biome Light" panose="020B0502040204020203" pitchFamily="34" charset="0"/>
                          <a:cs typeface="Biome Light" panose="020B0502040204020203" pitchFamily="34" charset="0"/>
                        </a:rPr>
                        <a:t>Page récapitulative achat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ctr"/>
                      <a:r>
                        <a:rPr lang="fr-FR" sz="2400" b="1" dirty="0">
                          <a:solidFill>
                            <a:schemeClr val="tx1"/>
                          </a:solidFill>
                          <a:latin typeface="Biome Light" panose="020B0502040204020203" pitchFamily="34" charset="0"/>
                          <a:cs typeface="Biome Light" panose="020B0502040204020203" pitchFamily="34" charset="0"/>
                        </a:rPr>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479734386"/>
                  </a:ext>
                </a:extLst>
              </a:tr>
              <a:tr h="744728">
                <a:tc>
                  <a:txBody>
                    <a:bodyPr/>
                    <a:lstStyle/>
                    <a:p>
                      <a:pPr algn="ctr"/>
                      <a:r>
                        <a:rPr lang="fr-FR" sz="2800" b="0" i="1" dirty="0">
                          <a:solidFill>
                            <a:schemeClr val="tx1"/>
                          </a:solidFill>
                          <a:latin typeface="Biome Light" panose="020B0502040204020203" pitchFamily="34" charset="0"/>
                          <a:cs typeface="Biome Light" panose="020B0502040204020203" pitchFamily="34" charset="0"/>
                        </a:rPr>
                        <a:t>Nos équipes &amp; nos sociétés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00CD">
                        <a:alpha val="20000"/>
                      </a:srgbClr>
                    </a:solidFill>
                  </a:tcPr>
                </a:tc>
                <a:tc>
                  <a:txBody>
                    <a:bodyPr/>
                    <a:lstStyle/>
                    <a:p>
                      <a:pPr algn="ctr"/>
                      <a:r>
                        <a:rPr lang="fr-FR" sz="2400" b="1" dirty="0">
                          <a:solidFill>
                            <a:schemeClr val="tx1"/>
                          </a:solidFill>
                          <a:latin typeface="Biome Light" panose="020B0502040204020203" pitchFamily="34" charset="0"/>
                          <a:cs typeface="Biome Light" panose="020B0502040204020203" pitchFamily="34"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00CD">
                        <a:alpha val="20000"/>
                      </a:srgbClr>
                    </a:solidFill>
                  </a:tcPr>
                </a:tc>
                <a:extLst>
                  <a:ext uri="{0D108BD9-81ED-4DB2-BD59-A6C34878D82A}">
                    <a16:rowId xmlns:a16="http://schemas.microsoft.com/office/drawing/2014/main" val="2811844245"/>
                  </a:ext>
                </a:extLst>
              </a:tr>
            </a:tbl>
          </a:graphicData>
        </a:graphic>
      </p:graphicFrame>
      <p:pic>
        <p:nvPicPr>
          <p:cNvPr id="3" name="Image 2">
            <a:extLst>
              <a:ext uri="{FF2B5EF4-FFF2-40B4-BE49-F238E27FC236}">
                <a16:creationId xmlns:a16="http://schemas.microsoft.com/office/drawing/2014/main" id="{35BB6B29-9277-FF7E-01DF-014D49FAD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Tree>
    <p:extLst>
      <p:ext uri="{BB962C8B-B14F-4D97-AF65-F5344CB8AC3E}">
        <p14:creationId xmlns:p14="http://schemas.microsoft.com/office/powerpoint/2010/main" val="139564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12" name="Image 11">
            <a:extLst>
              <a:ext uri="{FF2B5EF4-FFF2-40B4-BE49-F238E27FC236}">
                <a16:creationId xmlns:a16="http://schemas.microsoft.com/office/drawing/2014/main" id="{3B7CC225-6F34-499D-9F90-81E4A503E916}"/>
              </a:ext>
            </a:extLst>
          </p:cNvPr>
          <p:cNvPicPr/>
          <p:nvPr/>
        </p:nvPicPr>
        <p:blipFill>
          <a:blip r:embed="rId3">
            <a:extLst>
              <a:ext uri="{28A0092B-C50C-407E-A947-70E740481C1C}">
                <a14:useLocalDpi xmlns:a14="http://schemas.microsoft.com/office/drawing/2010/main" val="0"/>
              </a:ext>
            </a:extLst>
          </a:blip>
          <a:srcRect/>
          <a:stretch/>
        </p:blipFill>
        <p:spPr>
          <a:xfrm>
            <a:off x="161290" y="774222"/>
            <a:ext cx="6557010" cy="9009225"/>
          </a:xfrm>
          <a:prstGeom prst="rect">
            <a:avLst/>
          </a:prstGeom>
          <a:noFill/>
        </p:spPr>
      </p:pic>
      <p:sp>
        <p:nvSpPr>
          <p:cNvPr id="14" name="Rectangle : Coin rogné 1043" descr="rectangle coloré">
            <a:extLst>
              <a:ext uri="{FF2B5EF4-FFF2-40B4-BE49-F238E27FC236}">
                <a16:creationId xmlns:a16="http://schemas.microsoft.com/office/drawing/2014/main" id="{95BF6768-493D-43C3-A7B4-35CFDAB4526E}"/>
              </a:ext>
            </a:extLst>
          </p:cNvPr>
          <p:cNvSpPr/>
          <p:nvPr/>
        </p:nvSpPr>
        <p:spPr>
          <a:xfrm>
            <a:off x="0" y="6912864"/>
            <a:ext cx="5744210" cy="1804334"/>
          </a:xfrm>
          <a:prstGeom prst="snip1Rect">
            <a:avLst>
              <a:gd name="adj" fmla="val 0"/>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 name="Zone de texte 990">
            <a:extLst>
              <a:ext uri="{FF2B5EF4-FFF2-40B4-BE49-F238E27FC236}">
                <a16:creationId xmlns:a16="http://schemas.microsoft.com/office/drawing/2014/main" id="{C0495E80-B89D-4E02-978F-1EE01893F669}"/>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sp>
        <p:nvSpPr>
          <p:cNvPr id="11" name="ZoneTexte 10">
            <a:extLst>
              <a:ext uri="{FF2B5EF4-FFF2-40B4-BE49-F238E27FC236}">
                <a16:creationId xmlns:a16="http://schemas.microsoft.com/office/drawing/2014/main" id="{6FAA8B90-8C76-49FA-8AC4-C20F91F297DE}"/>
              </a:ext>
            </a:extLst>
          </p:cNvPr>
          <p:cNvSpPr txBox="1"/>
          <p:nvPr/>
        </p:nvSpPr>
        <p:spPr>
          <a:xfrm>
            <a:off x="0" y="6968645"/>
            <a:ext cx="5744209" cy="1692771"/>
          </a:xfrm>
          <a:prstGeom prst="rect">
            <a:avLst/>
          </a:prstGeom>
          <a:noFill/>
        </p:spPr>
        <p:txBody>
          <a:bodyPr wrap="square">
            <a:spAutoFit/>
          </a:bodyPr>
          <a:lstStyle/>
          <a:p>
            <a:r>
              <a:rPr lang="fr-FR" sz="3200" b="1" kern="1400" spc="-50" dirty="0">
                <a:solidFill>
                  <a:schemeClr val="bg1"/>
                </a:solidFill>
                <a:effectLst/>
                <a:latin typeface="Biome Light" panose="020B0303030204020804" pitchFamily="34" charset="0"/>
                <a:ea typeface="DengXian Light" panose="02010600030101010101" pitchFamily="2" charset="-122"/>
                <a:cs typeface="Biome Light" panose="020B0303030204020804" pitchFamily="34" charset="0"/>
              </a:rPr>
              <a:t>Ordinateurs</a:t>
            </a:r>
          </a:p>
          <a:p>
            <a:r>
              <a:rPr lang="fr-FR" sz="1800" dirty="0">
                <a:solidFill>
                  <a:schemeClr val="tx1"/>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800" dirty="0">
                <a:solidFill>
                  <a:schemeClr val="bg1"/>
                </a:solidFill>
                <a:effectLst/>
                <a:latin typeface="Biome Light" panose="020B0303030204020804" pitchFamily="34" charset="0"/>
                <a:ea typeface="Times New Roman" panose="02020603050405020304" pitchFamily="18" charset="0"/>
                <a:cs typeface="Biome Light" panose="020B0303030204020804" pitchFamily="34" charset="0"/>
              </a:rPr>
              <a:t>SCS Artois vous propose une large gamme d’ordinateurs de différents type adaptés à vos usages.</a:t>
            </a:r>
          </a:p>
        </p:txBody>
      </p:sp>
      <p:pic>
        <p:nvPicPr>
          <p:cNvPr id="15" name="Image 14">
            <a:extLst>
              <a:ext uri="{FF2B5EF4-FFF2-40B4-BE49-F238E27FC236}">
                <a16:creationId xmlns:a16="http://schemas.microsoft.com/office/drawing/2014/main" id="{31510CE9-8490-A94E-BD6D-16D3DB566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20" name="Zone de texte 990">
            <a:extLst>
              <a:ext uri="{FF2B5EF4-FFF2-40B4-BE49-F238E27FC236}">
                <a16:creationId xmlns:a16="http://schemas.microsoft.com/office/drawing/2014/main" id="{8E2C4961-225B-9675-C36C-B695C4227617}"/>
              </a:ext>
            </a:extLst>
          </p:cNvPr>
          <p:cNvSpPr txBox="1">
            <a:spLocks noChangeArrowheads="1"/>
          </p:cNvSpPr>
          <p:nvPr/>
        </p:nvSpPr>
        <p:spPr bwMode="auto">
          <a:xfrm>
            <a:off x="701515" y="137385"/>
            <a:ext cx="905510" cy="26289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a:t>
            </a:r>
            <a:r>
              <a:rPr lang="fr-FR" sz="2000" b="1" spc="75" dirty="0">
                <a:solidFill>
                  <a:srgbClr val="FFFFFF"/>
                </a:solidFill>
                <a:latin typeface="Biome Light" panose="020B0303030204020804" pitchFamily="34" charset="0"/>
                <a:ea typeface="DengXian" panose="02010600030101010101" pitchFamily="2" charset="-122"/>
                <a:cs typeface="Biome Light" panose="020B0303030204020804" pitchFamily="34" charset="0"/>
              </a:rPr>
              <a:t>3</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spTree>
    <p:extLst>
      <p:ext uri="{BB962C8B-B14F-4D97-AF65-F5344CB8AC3E}">
        <p14:creationId xmlns:p14="http://schemas.microsoft.com/office/powerpoint/2010/main" val="39094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7" name="Zone de texte 973">
            <a:extLst>
              <a:ext uri="{FF2B5EF4-FFF2-40B4-BE49-F238E27FC236}">
                <a16:creationId xmlns:a16="http://schemas.microsoft.com/office/drawing/2014/main" id="{42581720-9C6E-4783-8492-76E33BCE35E3}"/>
              </a:ext>
            </a:extLst>
          </p:cNvPr>
          <p:cNvSpPr txBox="1"/>
          <p:nvPr/>
        </p:nvSpPr>
        <p:spPr>
          <a:xfrm>
            <a:off x="857249" y="1315160"/>
            <a:ext cx="514350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fr-FR" sz="3200" b="1" dirty="0">
                <a:solidFill>
                  <a:srgbClr val="6600CD"/>
                </a:solidFill>
              </a:rPr>
              <a:t>Gamme « SMART PC »</a:t>
            </a:r>
            <a:r>
              <a:rPr lang="fr-FR" sz="3200" b="1" dirty="0">
                <a:solidFill>
                  <a:srgbClr val="6600CD"/>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t>
            </a:r>
            <a:endParaRPr lang="fr-FR" sz="1600" b="1" dirty="0">
              <a:ln w="6600">
                <a:solidFill>
                  <a:schemeClr val="accent2"/>
                </a:solidFill>
                <a:prstDash val="solid"/>
              </a:ln>
              <a:effectLst>
                <a:outerShdw dist="38100" dir="2700000" algn="tl" rotWithShape="0">
                  <a:schemeClr val="accent2"/>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9" name="Connecteur droit 8" descr="souligné">
            <a:extLst>
              <a:ext uri="{FF2B5EF4-FFF2-40B4-BE49-F238E27FC236}">
                <a16:creationId xmlns:a16="http://schemas.microsoft.com/office/drawing/2014/main" id="{F3960523-1BEA-4DC1-B4C8-2E1AD17CA86D}"/>
              </a:ext>
            </a:extLst>
          </p:cNvPr>
          <p:cNvCxnSpPr>
            <a:cxnSpLocks/>
          </p:cNvCxnSpPr>
          <p:nvPr/>
        </p:nvCxnSpPr>
        <p:spPr>
          <a:xfrm>
            <a:off x="857249" y="1866900"/>
            <a:ext cx="51435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Zone de texte 1033">
            <a:extLst>
              <a:ext uri="{FF2B5EF4-FFF2-40B4-BE49-F238E27FC236}">
                <a16:creationId xmlns:a16="http://schemas.microsoft.com/office/drawing/2014/main" id="{B2773F3A-D0FB-412B-9D26-11CC94CE0BE2}"/>
              </a:ext>
            </a:extLst>
          </p:cNvPr>
          <p:cNvSpPr txBox="1"/>
          <p:nvPr/>
        </p:nvSpPr>
        <p:spPr>
          <a:xfrm>
            <a:off x="857249" y="2103618"/>
            <a:ext cx="5143499" cy="802958"/>
          </a:xfrm>
          <a:prstGeom prst="rect">
            <a:avLst/>
          </a:prstGeom>
          <a:noFill/>
          <a:ln w="6350">
            <a:noFill/>
          </a:ln>
        </p:spPr>
        <p:txBody>
          <a:bodyPr rot="0" spcFirstLastPara="0" vert="horz" wrap="square" lIns="182880" tIns="91440" rIns="91440" bIns="45720" numCol="1" spcCol="0" rtlCol="0" fromWordArt="0" anchor="t" anchorCtr="0" forceAA="0" compatLnSpc="1">
            <a:prstTxWarp prst="textNoShape">
              <a:avLst/>
            </a:prstTxWarp>
            <a:noAutofit/>
          </a:bodyPr>
          <a:lstStyle/>
          <a:p>
            <a:pPr algn="ct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Il s’agit de notre gamme d’ordinateurs fixes montés en interne avec des pièces choisies par nos équipes dans le but de proposer une solution adaptée à la demande client.</a:t>
            </a:r>
          </a:p>
        </p:txBody>
      </p:sp>
      <p:pic>
        <p:nvPicPr>
          <p:cNvPr id="12" name="Image 11">
            <a:extLst>
              <a:ext uri="{FF2B5EF4-FFF2-40B4-BE49-F238E27FC236}">
                <a16:creationId xmlns:a16="http://schemas.microsoft.com/office/drawing/2014/main" id="{59D0A1F1-593A-46DF-AD1E-57964AA436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498" y="3249729"/>
            <a:ext cx="2957672" cy="2878297"/>
          </a:xfrm>
          <a:prstGeom prst="rect">
            <a:avLst/>
          </a:prstGeom>
          <a:noFill/>
          <a:ln>
            <a:noFill/>
          </a:ln>
        </p:spPr>
      </p:pic>
      <p:sp>
        <p:nvSpPr>
          <p:cNvPr id="14" name="ZoneTexte 13">
            <a:extLst>
              <a:ext uri="{FF2B5EF4-FFF2-40B4-BE49-F238E27FC236}">
                <a16:creationId xmlns:a16="http://schemas.microsoft.com/office/drawing/2014/main" id="{2E785053-DF3A-4CC0-8F9D-D886DFBD319D}"/>
              </a:ext>
            </a:extLst>
          </p:cNvPr>
          <p:cNvSpPr txBox="1"/>
          <p:nvPr/>
        </p:nvSpPr>
        <p:spPr>
          <a:xfrm>
            <a:off x="5316692" y="9644390"/>
            <a:ext cx="1967067" cy="261610"/>
          </a:xfrm>
          <a:prstGeom prst="rect">
            <a:avLst/>
          </a:prstGeom>
          <a:noFill/>
        </p:spPr>
        <p:txBody>
          <a:bodyPr wrap="square">
            <a:spAutoFit/>
          </a:bodyPr>
          <a:lstStyle/>
          <a:p>
            <a:r>
              <a:rPr lang="fr-FR" sz="1050" dirty="0"/>
              <a:t>*photo non contractuelle</a:t>
            </a:r>
          </a:p>
        </p:txBody>
      </p:sp>
      <p:sp>
        <p:nvSpPr>
          <p:cNvPr id="15" name="Zone de texte 1034">
            <a:extLst>
              <a:ext uri="{FF2B5EF4-FFF2-40B4-BE49-F238E27FC236}">
                <a16:creationId xmlns:a16="http://schemas.microsoft.com/office/drawing/2014/main" id="{00E81584-C2EA-4807-AD9E-160F2A0403DB}"/>
              </a:ext>
            </a:extLst>
          </p:cNvPr>
          <p:cNvSpPr txBox="1"/>
          <p:nvPr/>
        </p:nvSpPr>
        <p:spPr>
          <a:xfrm>
            <a:off x="2991170" y="3143293"/>
            <a:ext cx="3629340" cy="3091170"/>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ffectLst/>
                <a:ea typeface="Times New Roman" panose="02020603050405020304" pitchFamily="18" charset="0"/>
                <a:cs typeface="Times New Roman" panose="02020603050405020304" pitchFamily="18" charset="0"/>
              </a:rPr>
              <a:t>PC Émeraude</a:t>
            </a:r>
            <a:endParaRPr lang="fr-FR" sz="2000" b="1" i="1" dirty="0">
              <a:solidFill>
                <a:srgbClr val="A5A5A5"/>
              </a:solidFill>
              <a:effectLst/>
              <a:ea typeface="Times New Roman" panose="02020603050405020304" pitchFamily="18" charset="0"/>
              <a:cs typeface="Times New Roman" panose="02020603050405020304" pitchFamily="18" charset="0"/>
            </a:endParaRPr>
          </a:p>
          <a:p>
            <a:r>
              <a:rPr lang="fr-FR" sz="1600" dirty="0">
                <a:effectLst/>
                <a:ea typeface="Times New Roman" panose="02020603050405020304" pitchFamily="18" charset="0"/>
                <a:cs typeface="Times New Roman" panose="02020603050405020304" pitchFamily="18" charset="0"/>
              </a:rPr>
              <a:t>Entrée de gamme pour un usage comptable ou encore bureautique.</a:t>
            </a:r>
          </a:p>
          <a:p>
            <a:r>
              <a:rPr lang="fr-FR" sz="1600" dirty="0">
                <a:effectLst/>
                <a:ea typeface="Times New Roman" panose="02020603050405020304" pitchFamily="18" charset="0"/>
                <a:cs typeface="Times New Roman" panose="02020603050405020304" pitchFamily="18" charset="0"/>
              </a:rPr>
              <a:t> </a:t>
            </a:r>
          </a:p>
          <a:p>
            <a:r>
              <a:rPr lang="fr-FR" sz="1400" dirty="0">
                <a:effectLst/>
                <a:ea typeface="Times New Roman" panose="02020603050405020304" pitchFamily="18" charset="0"/>
                <a:cs typeface="Times New Roman" panose="02020603050405020304" pitchFamily="18" charset="0"/>
              </a:rPr>
              <a:t>Fiche technique :</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Processeur type </a:t>
            </a:r>
            <a:r>
              <a:rPr lang="fr-FR" sz="1400" dirty="0" err="1">
                <a:effectLst/>
                <a:ea typeface="Times New Roman" panose="02020603050405020304" pitchFamily="18" charset="0"/>
                <a:cs typeface="Times New Roman" panose="02020603050405020304" pitchFamily="18" charset="0"/>
              </a:rPr>
              <a:t>Core</a:t>
            </a:r>
            <a:r>
              <a:rPr lang="fr-FR" sz="1400" dirty="0">
                <a:effectLst/>
                <a:ea typeface="Times New Roman" panose="02020603050405020304" pitchFamily="18" charset="0"/>
                <a:cs typeface="Times New Roman" panose="02020603050405020304" pitchFamily="18" charset="0"/>
              </a:rPr>
              <a:t> i3/ </a:t>
            </a:r>
            <a:r>
              <a:rPr lang="fr-FR" sz="1400" dirty="0" err="1">
                <a:effectLst/>
                <a:ea typeface="Times New Roman" panose="02020603050405020304" pitchFamily="18" charset="0"/>
                <a:cs typeface="Times New Roman" panose="02020603050405020304" pitchFamily="18" charset="0"/>
              </a:rPr>
              <a:t>Ryzen</a:t>
            </a:r>
            <a:r>
              <a:rPr lang="fr-FR" sz="1400" dirty="0">
                <a:effectLst/>
                <a:ea typeface="Times New Roman" panose="02020603050405020304" pitchFamily="18" charset="0"/>
                <a:cs typeface="Times New Roman" panose="02020603050405020304" pitchFamily="18" charset="0"/>
              </a:rPr>
              <a:t> 3</a:t>
            </a: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8 Go RAM</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SSD 256Go</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Windows 10 Pro</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Alimentation 500W</a:t>
            </a:r>
            <a:endParaRPr lang="fr-FR" sz="1600" dirty="0">
              <a:ea typeface="Times New Roman" panose="02020603050405020304" pitchFamily="18" charset="0"/>
              <a:cs typeface="Times New Roman" panose="02020603050405020304" pitchFamily="18" charset="0"/>
            </a:endParaRPr>
          </a:p>
          <a:p>
            <a:pPr lvl="0"/>
            <a:endParaRPr lang="fr-FR" sz="1200" dirty="0">
              <a:effectLst/>
              <a:ea typeface="Times New Roman" panose="02020603050405020304" pitchFamily="18" charset="0"/>
              <a:cs typeface="Times New Roman" panose="02020603050405020304" pitchFamily="18" charset="0"/>
            </a:endParaRPr>
          </a:p>
          <a:p>
            <a:r>
              <a:rPr lang="fr-FR" sz="1200" dirty="0">
                <a:effectLst/>
                <a:ea typeface="Times New Roman" panose="02020603050405020304" pitchFamily="18" charset="0"/>
                <a:cs typeface="Times New Roman" panose="02020603050405020304" pitchFamily="18" charset="0"/>
              </a:rPr>
              <a:t> </a:t>
            </a:r>
          </a:p>
        </p:txBody>
      </p:sp>
      <p:sp>
        <p:nvSpPr>
          <p:cNvPr id="16" name="Zone de texte 1034">
            <a:extLst>
              <a:ext uri="{FF2B5EF4-FFF2-40B4-BE49-F238E27FC236}">
                <a16:creationId xmlns:a16="http://schemas.microsoft.com/office/drawing/2014/main" id="{279319C4-AE09-441C-BE1E-DC893738261C}"/>
              </a:ext>
            </a:extLst>
          </p:cNvPr>
          <p:cNvSpPr txBox="1"/>
          <p:nvPr/>
        </p:nvSpPr>
        <p:spPr>
          <a:xfrm>
            <a:off x="477359" y="6471179"/>
            <a:ext cx="4226879" cy="3076567"/>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ffectLst/>
                <a:ea typeface="Times New Roman" panose="02020603050405020304" pitchFamily="18" charset="0"/>
                <a:cs typeface="Times New Roman" panose="02020603050405020304" pitchFamily="18" charset="0"/>
              </a:rPr>
              <a:t>PC Rubis</a:t>
            </a:r>
          </a:p>
          <a:p>
            <a:r>
              <a:rPr lang="fr-FR" sz="1600" dirty="0">
                <a:effectLst/>
                <a:ea typeface="Times New Roman" panose="02020603050405020304" pitchFamily="18" charset="0"/>
                <a:cs typeface="Times New Roman" panose="02020603050405020304" pitchFamily="18" charset="0"/>
              </a:rPr>
              <a:t>Milieu de gamme pour un usage bureautique plus exigeant, applications graphiques légères. </a:t>
            </a:r>
          </a:p>
          <a:p>
            <a:r>
              <a:rPr lang="fr-FR" sz="1600" dirty="0">
                <a:effectLst/>
                <a:ea typeface="Times New Roman" panose="02020603050405020304" pitchFamily="18" charset="0"/>
                <a:cs typeface="Times New Roman" panose="02020603050405020304" pitchFamily="18" charset="0"/>
              </a:rPr>
              <a:t> </a:t>
            </a:r>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Fiche technique :</a:t>
            </a:r>
            <a:endParaRPr lang="fr-FR" sz="1600" dirty="0">
              <a:effectLst/>
              <a:ea typeface="Times New Roman" panose="02020603050405020304" pitchFamily="18" charset="0"/>
              <a:cs typeface="Times New Roman" panose="02020603050405020304" pitchFamily="18" charset="0"/>
            </a:endParaRPr>
          </a:p>
          <a:p>
            <a:pPr marL="34290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Processeur type </a:t>
            </a:r>
            <a:r>
              <a:rPr lang="fr-FR" sz="1400" dirty="0" err="1">
                <a:effectLst/>
                <a:ea typeface="Times New Roman" panose="02020603050405020304" pitchFamily="18" charset="0"/>
                <a:cs typeface="Times New Roman" panose="02020603050405020304" pitchFamily="18" charset="0"/>
              </a:rPr>
              <a:t>Core</a:t>
            </a:r>
            <a:r>
              <a:rPr lang="fr-FR" sz="1400" dirty="0">
                <a:effectLst/>
                <a:ea typeface="Times New Roman" panose="02020603050405020304" pitchFamily="18" charset="0"/>
                <a:cs typeface="Times New Roman" panose="02020603050405020304" pitchFamily="18" charset="0"/>
              </a:rPr>
              <a:t> i5/ </a:t>
            </a:r>
            <a:r>
              <a:rPr lang="fr-FR" sz="1400" dirty="0" err="1">
                <a:effectLst/>
                <a:ea typeface="Times New Roman" panose="02020603050405020304" pitchFamily="18" charset="0"/>
                <a:cs typeface="Times New Roman" panose="02020603050405020304" pitchFamily="18" charset="0"/>
              </a:rPr>
              <a:t>Ryzen</a:t>
            </a:r>
            <a:r>
              <a:rPr lang="fr-FR" sz="1400" dirty="0">
                <a:effectLst/>
                <a:ea typeface="Times New Roman" panose="02020603050405020304" pitchFamily="18" charset="0"/>
                <a:cs typeface="Times New Roman" panose="02020603050405020304" pitchFamily="18" charset="0"/>
              </a:rPr>
              <a:t> 5</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16 Go RAM</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SSD 512Go</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Windows 10 Pro</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Alimentation 500W</a:t>
            </a:r>
            <a:endParaRPr lang="fr-FR" sz="1600" dirty="0">
              <a:effectLst/>
              <a:ea typeface="Times New Roman" panose="02020603050405020304" pitchFamily="18" charset="0"/>
              <a:cs typeface="Times New Roman" panose="02020603050405020304" pitchFamily="18" charset="0"/>
            </a:endParaRPr>
          </a:p>
          <a:p>
            <a:r>
              <a:rPr lang="fr-FR" sz="16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17" name="Zone de texte 990">
            <a:extLst>
              <a:ext uri="{FF2B5EF4-FFF2-40B4-BE49-F238E27FC236}">
                <a16:creationId xmlns:a16="http://schemas.microsoft.com/office/drawing/2014/main" id="{DB9A0BBD-0CDF-4E4C-93C5-AE2523C0A271}"/>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sp>
        <p:nvSpPr>
          <p:cNvPr id="20" name="Zone de texte 990">
            <a:extLst>
              <a:ext uri="{FF2B5EF4-FFF2-40B4-BE49-F238E27FC236}">
                <a16:creationId xmlns:a16="http://schemas.microsoft.com/office/drawing/2014/main" id="{95DD6763-7F0F-4B8E-A872-3D00E0DD8CCA}"/>
              </a:ext>
            </a:extLst>
          </p:cNvPr>
          <p:cNvSpPr txBox="1">
            <a:spLocks noChangeArrowheads="1"/>
          </p:cNvSpPr>
          <p:nvPr/>
        </p:nvSpPr>
        <p:spPr bwMode="auto">
          <a:xfrm>
            <a:off x="701515" y="137385"/>
            <a:ext cx="905510" cy="26289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4</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pic>
        <p:nvPicPr>
          <p:cNvPr id="21" name="Image 20">
            <a:extLst>
              <a:ext uri="{FF2B5EF4-FFF2-40B4-BE49-F238E27FC236}">
                <a16:creationId xmlns:a16="http://schemas.microsoft.com/office/drawing/2014/main" id="{0C82DEFF-D51A-EEFE-4B63-97FA0FEF1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2" name="Rectangle 1">
            <a:extLst>
              <a:ext uri="{FF2B5EF4-FFF2-40B4-BE49-F238E27FC236}">
                <a16:creationId xmlns:a16="http://schemas.microsoft.com/office/drawing/2014/main" id="{B24B3E55-DD0F-48E3-D855-3E1E49852371}"/>
              </a:ext>
            </a:extLst>
          </p:cNvPr>
          <p:cNvSpPr/>
          <p:nvPr/>
        </p:nvSpPr>
        <p:spPr>
          <a:xfrm>
            <a:off x="6179544" y="3275420"/>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4FB7C345-036E-860B-3EA3-0DC74985C3A4}"/>
              </a:ext>
            </a:extLst>
          </p:cNvPr>
          <p:cNvSpPr/>
          <p:nvPr/>
        </p:nvSpPr>
        <p:spPr>
          <a:xfrm>
            <a:off x="4225331" y="6580595"/>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CF8DB45A-9E81-BE20-F3F6-3F35A3DF3054}"/>
              </a:ext>
            </a:extLst>
          </p:cNvPr>
          <p:cNvSpPr txBox="1"/>
          <p:nvPr/>
        </p:nvSpPr>
        <p:spPr>
          <a:xfrm>
            <a:off x="2991170" y="5903856"/>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22" name="Rectangle 21">
            <a:extLst>
              <a:ext uri="{FF2B5EF4-FFF2-40B4-BE49-F238E27FC236}">
                <a16:creationId xmlns:a16="http://schemas.microsoft.com/office/drawing/2014/main" id="{49B05C26-134F-D861-F22D-1A565E13D53A}"/>
              </a:ext>
            </a:extLst>
          </p:cNvPr>
          <p:cNvSpPr/>
          <p:nvPr/>
        </p:nvSpPr>
        <p:spPr>
          <a:xfrm>
            <a:off x="4022860" y="5944789"/>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77079CAD-2B6A-3869-7716-129522D18D08}"/>
              </a:ext>
            </a:extLst>
          </p:cNvPr>
          <p:cNvSpPr txBox="1"/>
          <p:nvPr/>
        </p:nvSpPr>
        <p:spPr>
          <a:xfrm>
            <a:off x="477359" y="9228716"/>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24" name="Rectangle 23">
            <a:extLst>
              <a:ext uri="{FF2B5EF4-FFF2-40B4-BE49-F238E27FC236}">
                <a16:creationId xmlns:a16="http://schemas.microsoft.com/office/drawing/2014/main" id="{064889B6-8D03-91AC-2D53-8CCE54D3C2C1}"/>
              </a:ext>
            </a:extLst>
          </p:cNvPr>
          <p:cNvSpPr/>
          <p:nvPr/>
        </p:nvSpPr>
        <p:spPr>
          <a:xfrm>
            <a:off x="1509049" y="9269649"/>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D0717F78-DD15-16EA-85D0-210F7A90F858}"/>
              </a:ext>
            </a:extLst>
          </p:cNvPr>
          <p:cNvSpPr txBox="1"/>
          <p:nvPr/>
        </p:nvSpPr>
        <p:spPr>
          <a:xfrm>
            <a:off x="5473700" y="5910745"/>
            <a:ext cx="1149348" cy="338554"/>
          </a:xfrm>
          <a:prstGeom prst="rect">
            <a:avLst/>
          </a:prstGeom>
          <a:noFill/>
        </p:spPr>
        <p:txBody>
          <a:bodyPr wrap="square" rtlCol="0">
            <a:spAutoFit/>
          </a:bodyPr>
          <a:lstStyle/>
          <a:p>
            <a:pPr algn="r"/>
            <a:r>
              <a:rPr lang="fr-FR" sz="1600" b="1" i="1" dirty="0"/>
              <a:t>29€/mois</a:t>
            </a:r>
          </a:p>
        </p:txBody>
      </p:sp>
      <p:sp>
        <p:nvSpPr>
          <p:cNvPr id="25" name="ZoneTexte 24">
            <a:extLst>
              <a:ext uri="{FF2B5EF4-FFF2-40B4-BE49-F238E27FC236}">
                <a16:creationId xmlns:a16="http://schemas.microsoft.com/office/drawing/2014/main" id="{8729E67D-A04D-0251-FD43-59C557B4DBEF}"/>
              </a:ext>
            </a:extLst>
          </p:cNvPr>
          <p:cNvSpPr txBox="1"/>
          <p:nvPr/>
        </p:nvSpPr>
        <p:spPr>
          <a:xfrm>
            <a:off x="3581785" y="9204215"/>
            <a:ext cx="1149348" cy="338554"/>
          </a:xfrm>
          <a:prstGeom prst="rect">
            <a:avLst/>
          </a:prstGeom>
          <a:noFill/>
        </p:spPr>
        <p:txBody>
          <a:bodyPr wrap="square" rtlCol="0">
            <a:spAutoFit/>
          </a:bodyPr>
          <a:lstStyle/>
          <a:p>
            <a:pPr algn="r"/>
            <a:r>
              <a:rPr lang="fr-FR" sz="1600" b="1" i="1" dirty="0"/>
              <a:t>39€/mois</a:t>
            </a:r>
          </a:p>
        </p:txBody>
      </p:sp>
    </p:spTree>
    <p:extLst>
      <p:ext uri="{BB962C8B-B14F-4D97-AF65-F5344CB8AC3E}">
        <p14:creationId xmlns:p14="http://schemas.microsoft.com/office/powerpoint/2010/main" val="275559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9" name="Connecteur droit 8" descr="souligné">
            <a:extLst>
              <a:ext uri="{FF2B5EF4-FFF2-40B4-BE49-F238E27FC236}">
                <a16:creationId xmlns:a16="http://schemas.microsoft.com/office/drawing/2014/main" id="{F3960523-1BEA-4DC1-B4C8-2E1AD17CA86D}"/>
              </a:ext>
            </a:extLst>
          </p:cNvPr>
          <p:cNvCxnSpPr>
            <a:cxnSpLocks/>
          </p:cNvCxnSpPr>
          <p:nvPr/>
        </p:nvCxnSpPr>
        <p:spPr>
          <a:xfrm>
            <a:off x="857248" y="4953000"/>
            <a:ext cx="51435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Zone de texte 1034">
            <a:extLst>
              <a:ext uri="{FF2B5EF4-FFF2-40B4-BE49-F238E27FC236}">
                <a16:creationId xmlns:a16="http://schemas.microsoft.com/office/drawing/2014/main" id="{F2B7A1BC-5637-4475-93A8-43A5F7D8CE3A}"/>
              </a:ext>
            </a:extLst>
          </p:cNvPr>
          <p:cNvSpPr txBox="1"/>
          <p:nvPr/>
        </p:nvSpPr>
        <p:spPr>
          <a:xfrm>
            <a:off x="1315558" y="1152213"/>
            <a:ext cx="4226879" cy="3294235"/>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ffectLst/>
                <a:ea typeface="Times New Roman" panose="02020603050405020304" pitchFamily="18" charset="0"/>
                <a:cs typeface="Times New Roman" panose="02020603050405020304" pitchFamily="18" charset="0"/>
              </a:rPr>
              <a:t>PC Diamant</a:t>
            </a:r>
          </a:p>
          <a:p>
            <a:r>
              <a:rPr lang="fr-FR" sz="1600" dirty="0">
                <a:effectLst/>
                <a:ea typeface="Times New Roman" panose="02020603050405020304" pitchFamily="18" charset="0"/>
                <a:cs typeface="Times New Roman" panose="02020603050405020304" pitchFamily="18" charset="0"/>
              </a:rPr>
              <a:t>Haut de gamme pour un usage très exigeant, applications graphiques, modélisation 3D, jeux. </a:t>
            </a: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Fiche technique :</a:t>
            </a:r>
            <a:endParaRPr lang="fr-FR" sz="1600" dirty="0">
              <a:effectLst/>
              <a:ea typeface="Times New Roman" panose="02020603050405020304" pitchFamily="18" charset="0"/>
              <a:cs typeface="Times New Roman" panose="02020603050405020304" pitchFamily="18" charset="0"/>
            </a:endParaRPr>
          </a:p>
          <a:p>
            <a:pPr marL="34290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Processeur type </a:t>
            </a:r>
            <a:r>
              <a:rPr lang="fr-FR" sz="1400" dirty="0" err="1">
                <a:effectLst/>
                <a:ea typeface="Times New Roman" panose="02020603050405020304" pitchFamily="18" charset="0"/>
                <a:cs typeface="Times New Roman" panose="02020603050405020304" pitchFamily="18" charset="0"/>
              </a:rPr>
              <a:t>Core</a:t>
            </a:r>
            <a:r>
              <a:rPr lang="fr-FR" sz="1400" dirty="0">
                <a:effectLst/>
                <a:ea typeface="Times New Roman" panose="02020603050405020304" pitchFamily="18" charset="0"/>
                <a:cs typeface="Times New Roman" panose="02020603050405020304" pitchFamily="18" charset="0"/>
              </a:rPr>
              <a:t> i7/ </a:t>
            </a:r>
            <a:r>
              <a:rPr lang="fr-FR" sz="1400" dirty="0" err="1">
                <a:effectLst/>
                <a:ea typeface="Times New Roman" panose="02020603050405020304" pitchFamily="18" charset="0"/>
                <a:cs typeface="Times New Roman" panose="02020603050405020304" pitchFamily="18" charset="0"/>
              </a:rPr>
              <a:t>Ryzen</a:t>
            </a:r>
            <a:r>
              <a:rPr lang="fr-FR" sz="1400" dirty="0">
                <a:effectLst/>
                <a:ea typeface="Times New Roman" panose="02020603050405020304" pitchFamily="18" charset="0"/>
                <a:cs typeface="Times New Roman" panose="02020603050405020304" pitchFamily="18" charset="0"/>
              </a:rPr>
              <a:t> 7</a:t>
            </a:r>
            <a:endParaRPr lang="fr-FR" sz="12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Carte </a:t>
            </a:r>
            <a:r>
              <a:rPr lang="fr-FR" sz="1400" dirty="0">
                <a:ea typeface="Times New Roman" panose="02020603050405020304" pitchFamily="18" charset="0"/>
                <a:cs typeface="Times New Roman" panose="02020603050405020304" pitchFamily="18" charset="0"/>
              </a:rPr>
              <a:t>g</a:t>
            </a:r>
            <a:r>
              <a:rPr lang="fr-FR" sz="1400" dirty="0">
                <a:effectLst/>
                <a:ea typeface="Times New Roman" panose="02020603050405020304" pitchFamily="18" charset="0"/>
                <a:cs typeface="Times New Roman" panose="02020603050405020304" pitchFamily="18" charset="0"/>
              </a:rPr>
              <a:t>raphique dédiée </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16 Go RAM</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SSD 512Go</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Windows 10 Pro</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Alimentation 500W</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endParaRPr lang="fr-FR" sz="1600" dirty="0">
              <a:effectLst/>
              <a:ea typeface="Times New Roman" panose="02020603050405020304" pitchFamily="18" charset="0"/>
              <a:cs typeface="Times New Roman" panose="02020603050405020304" pitchFamily="18" charset="0"/>
            </a:endParaRP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22" name="Zone de texte 1033">
            <a:extLst>
              <a:ext uri="{FF2B5EF4-FFF2-40B4-BE49-F238E27FC236}">
                <a16:creationId xmlns:a16="http://schemas.microsoft.com/office/drawing/2014/main" id="{47D0680A-ADC8-4898-8C10-65B81368EC60}"/>
              </a:ext>
            </a:extLst>
          </p:cNvPr>
          <p:cNvSpPr txBox="1"/>
          <p:nvPr/>
        </p:nvSpPr>
        <p:spPr>
          <a:xfrm>
            <a:off x="1029138" y="5893299"/>
            <a:ext cx="4633592" cy="708710"/>
          </a:xfrm>
          <a:prstGeom prst="rect">
            <a:avLst/>
          </a:prstGeom>
          <a:noFill/>
          <a:ln w="6350">
            <a:noFill/>
          </a:ln>
        </p:spPr>
        <p:txBody>
          <a:bodyPr rot="0" spcFirstLastPara="0" vert="horz" wrap="square" lIns="182880" tIns="91440" rIns="91440" bIns="45720" numCol="1" spcCol="0" rtlCol="0" fromWordArt="0" anchor="ctr" anchorCtr="0" forceAA="0" compatLnSpc="1">
            <a:prstTxWarp prst="textNoShape">
              <a:avLst/>
            </a:prstTxWarp>
            <a:noAutofit/>
          </a:bodyPr>
          <a:lstStyle/>
          <a:p>
            <a:pPr algn="ct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Étant partenaires Lenovo, nous proposons également la gamme « </a:t>
            </a:r>
            <a:r>
              <a:rPr lang="fr-FR" sz="1400" b="1" dirty="0" err="1">
                <a:effectLst/>
                <a:latin typeface="Calibri" panose="020F0502020204030204" pitchFamily="34" charset="0"/>
                <a:ea typeface="Times New Roman" panose="02020603050405020304" pitchFamily="18" charset="0"/>
                <a:cs typeface="Times New Roman" panose="02020603050405020304" pitchFamily="18" charset="0"/>
              </a:rPr>
              <a:t>Tiny</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 » qui a la particularité d’être des ordinateurs plus petits mais non moins </a:t>
            </a:r>
            <a:r>
              <a:rPr lang="fr-FR" sz="1400" b="1" dirty="0">
                <a:effectLst/>
                <a:latin typeface="Calibri" panose="020F0502020204030204" pitchFamily="34" charset="0"/>
                <a:ea typeface="Times New Roman" panose="02020603050405020304" pitchFamily="18" charset="0"/>
                <a:cs typeface="Times New Roman" panose="02020603050405020304" pitchFamily="18" charset="0"/>
              </a:rPr>
              <a:t>puissants</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400" b="1" dirty="0">
                <a:effectLst/>
                <a:latin typeface="Calibri" panose="020F0502020204030204" pitchFamily="34" charset="0"/>
                <a:ea typeface="Times New Roman" panose="02020603050405020304" pitchFamily="18" charset="0"/>
                <a:cs typeface="Times New Roman" panose="02020603050405020304" pitchFamily="18" charset="0"/>
              </a:rPr>
              <a:t>clipsables</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 derrière un écran Lenovo.</a:t>
            </a:r>
          </a:p>
        </p:txBody>
      </p:sp>
      <p:pic>
        <p:nvPicPr>
          <p:cNvPr id="23" name="Image 22">
            <a:extLst>
              <a:ext uri="{FF2B5EF4-FFF2-40B4-BE49-F238E27FC236}">
                <a16:creationId xmlns:a16="http://schemas.microsoft.com/office/drawing/2014/main" id="{4ADB3AE0-CA4C-40D8-8C5A-6CE966DF00C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100" y="6617583"/>
            <a:ext cx="2247900" cy="3234702"/>
          </a:xfrm>
          <a:prstGeom prst="rect">
            <a:avLst/>
          </a:prstGeom>
          <a:noFill/>
          <a:ln>
            <a:noFill/>
          </a:ln>
        </p:spPr>
      </p:pic>
      <p:sp>
        <p:nvSpPr>
          <p:cNvPr id="25" name="Zone de texte 990">
            <a:extLst>
              <a:ext uri="{FF2B5EF4-FFF2-40B4-BE49-F238E27FC236}">
                <a16:creationId xmlns:a16="http://schemas.microsoft.com/office/drawing/2014/main" id="{8F0BED74-4A9C-407B-9BCF-4BAFFDA62A6E}"/>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pic>
        <p:nvPicPr>
          <p:cNvPr id="7170" name="Picture 2" descr="Lenovo 23.8&quot; LED - ThinkCentre Tiny-in-One 24 Gen3 (10QYPAT1EU) - Ecran PC  Lenovo sur LDLC.com | Muséericorde">
            <a:extLst>
              <a:ext uri="{FF2B5EF4-FFF2-40B4-BE49-F238E27FC236}">
                <a16:creationId xmlns:a16="http://schemas.microsoft.com/office/drawing/2014/main" id="{FBA32442-D9B5-4F78-8589-12165A680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988" y="6707680"/>
            <a:ext cx="3182112" cy="316554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3">
            <a:extLst>
              <a:ext uri="{FF2B5EF4-FFF2-40B4-BE49-F238E27FC236}">
                <a16:creationId xmlns:a16="http://schemas.microsoft.com/office/drawing/2014/main" id="{1F199F22-350F-4006-A0B6-BF5E33AC33D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860" y="9028452"/>
            <a:ext cx="1510382" cy="769441"/>
          </a:xfrm>
          <a:prstGeom prst="rect">
            <a:avLst/>
          </a:prstGeom>
          <a:noFill/>
          <a:ln>
            <a:noFill/>
          </a:ln>
        </p:spPr>
      </p:pic>
      <p:sp>
        <p:nvSpPr>
          <p:cNvPr id="14" name="Zone de texte 990">
            <a:extLst>
              <a:ext uri="{FF2B5EF4-FFF2-40B4-BE49-F238E27FC236}">
                <a16:creationId xmlns:a16="http://schemas.microsoft.com/office/drawing/2014/main" id="{BEECF85D-C5B0-0376-6FE6-9153B51B16D2}"/>
              </a:ext>
            </a:extLst>
          </p:cNvPr>
          <p:cNvSpPr txBox="1">
            <a:spLocks noChangeArrowheads="1"/>
          </p:cNvSpPr>
          <p:nvPr/>
        </p:nvSpPr>
        <p:spPr bwMode="auto">
          <a:xfrm>
            <a:off x="701515" y="137385"/>
            <a:ext cx="905510" cy="26289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5</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pic>
        <p:nvPicPr>
          <p:cNvPr id="15" name="Image 14">
            <a:extLst>
              <a:ext uri="{FF2B5EF4-FFF2-40B4-BE49-F238E27FC236}">
                <a16:creationId xmlns:a16="http://schemas.microsoft.com/office/drawing/2014/main" id="{86FA612B-3566-4DEE-F2E0-BB37FC417C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17" name="Rectangle 16">
            <a:extLst>
              <a:ext uri="{FF2B5EF4-FFF2-40B4-BE49-F238E27FC236}">
                <a16:creationId xmlns:a16="http://schemas.microsoft.com/office/drawing/2014/main" id="{D5C26CD9-8365-DCE6-AFE7-C63BAF02EB62}"/>
              </a:ext>
            </a:extLst>
          </p:cNvPr>
          <p:cNvSpPr/>
          <p:nvPr/>
        </p:nvSpPr>
        <p:spPr>
          <a:xfrm>
            <a:off x="5133419" y="1259244"/>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8C9639FF-68FB-1F6E-EDD6-713790650BE6}"/>
              </a:ext>
            </a:extLst>
          </p:cNvPr>
          <p:cNvSpPr txBox="1"/>
          <p:nvPr/>
        </p:nvSpPr>
        <p:spPr>
          <a:xfrm>
            <a:off x="1315558" y="4130768"/>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26" name="Rectangle 25">
            <a:extLst>
              <a:ext uri="{FF2B5EF4-FFF2-40B4-BE49-F238E27FC236}">
                <a16:creationId xmlns:a16="http://schemas.microsoft.com/office/drawing/2014/main" id="{D5B72144-0E13-29C4-3324-60A372E2747A}"/>
              </a:ext>
            </a:extLst>
          </p:cNvPr>
          <p:cNvSpPr/>
          <p:nvPr/>
        </p:nvSpPr>
        <p:spPr>
          <a:xfrm>
            <a:off x="2347248" y="4171701"/>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14685724-7CC7-3D4E-FA83-41CCE38FCA36}"/>
              </a:ext>
            </a:extLst>
          </p:cNvPr>
          <p:cNvSpPr txBox="1"/>
          <p:nvPr/>
        </p:nvSpPr>
        <p:spPr>
          <a:xfrm>
            <a:off x="3524250" y="4137657"/>
            <a:ext cx="2032786" cy="307777"/>
          </a:xfrm>
          <a:prstGeom prst="rect">
            <a:avLst/>
          </a:prstGeom>
          <a:noFill/>
        </p:spPr>
        <p:txBody>
          <a:bodyPr wrap="square" rtlCol="0">
            <a:spAutoFit/>
          </a:bodyPr>
          <a:lstStyle/>
          <a:p>
            <a:pPr algn="r"/>
            <a:r>
              <a:rPr lang="fr-FR" sz="1400" b="1" i="1" dirty="0"/>
              <a:t> à partir de 69€/mois</a:t>
            </a:r>
          </a:p>
        </p:txBody>
      </p:sp>
      <p:sp>
        <p:nvSpPr>
          <p:cNvPr id="28" name="Zone de texte 973">
            <a:extLst>
              <a:ext uri="{FF2B5EF4-FFF2-40B4-BE49-F238E27FC236}">
                <a16:creationId xmlns:a16="http://schemas.microsoft.com/office/drawing/2014/main" id="{A3D5EFB1-0D4F-635A-D597-4FEC9143DE82}"/>
              </a:ext>
            </a:extLst>
          </p:cNvPr>
          <p:cNvSpPr txBox="1"/>
          <p:nvPr/>
        </p:nvSpPr>
        <p:spPr>
          <a:xfrm>
            <a:off x="523874" y="5018187"/>
            <a:ext cx="6000751"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fr-FR" sz="4400" b="1" dirty="0">
                <a:solidFill>
                  <a:srgbClr val="6600CD"/>
                </a:solidFill>
              </a:rPr>
              <a:t>Gamme Lenovo </a:t>
            </a:r>
            <a:r>
              <a:rPr lang="fr-FR" sz="4400" b="1" dirty="0" err="1">
                <a:solidFill>
                  <a:srgbClr val="6600CD"/>
                </a:solidFill>
              </a:rPr>
              <a:t>Tiny</a:t>
            </a:r>
            <a:endParaRPr lang="fr-FR" sz="4400" b="1" dirty="0">
              <a:ln w="6600">
                <a:solidFill>
                  <a:schemeClr val="accent2"/>
                </a:solidFill>
                <a:prstDash val="solid"/>
              </a:ln>
              <a:effectLst>
                <a:outerShdw dist="38100" dir="2700000" algn="tl" rotWithShape="0">
                  <a:schemeClr val="accent2"/>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98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6" name="Zone de texte 1034">
            <a:extLst>
              <a:ext uri="{FF2B5EF4-FFF2-40B4-BE49-F238E27FC236}">
                <a16:creationId xmlns:a16="http://schemas.microsoft.com/office/drawing/2014/main" id="{F2B7A1BC-5637-4475-93A8-43A5F7D8CE3A}"/>
              </a:ext>
            </a:extLst>
          </p:cNvPr>
          <p:cNvSpPr txBox="1"/>
          <p:nvPr/>
        </p:nvSpPr>
        <p:spPr>
          <a:xfrm>
            <a:off x="233808" y="1259244"/>
            <a:ext cx="4226879" cy="3294235"/>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a typeface="Times New Roman" panose="02020603050405020304" pitchFamily="18" charset="0"/>
                <a:cs typeface="Times New Roman" panose="02020603050405020304" pitchFamily="18" charset="0"/>
              </a:rPr>
              <a:t>Bundle </a:t>
            </a:r>
            <a:r>
              <a:rPr lang="fr-FR" sz="2000" b="1" dirty="0" err="1">
                <a:solidFill>
                  <a:srgbClr val="A5A5A5"/>
                </a:solidFill>
                <a:ea typeface="Times New Roman" panose="02020603050405020304" pitchFamily="18" charset="0"/>
                <a:cs typeface="Times New Roman" panose="02020603050405020304" pitchFamily="18" charset="0"/>
              </a:rPr>
              <a:t>Tiny</a:t>
            </a:r>
            <a:r>
              <a:rPr lang="fr-FR" sz="2000" b="1" dirty="0">
                <a:solidFill>
                  <a:srgbClr val="A5A5A5"/>
                </a:solidFill>
                <a:ea typeface="Times New Roman" panose="02020603050405020304" pitchFamily="18" charset="0"/>
                <a:cs typeface="Times New Roman" panose="02020603050405020304" pitchFamily="18" charset="0"/>
              </a:rPr>
              <a:t> 24’’</a:t>
            </a:r>
            <a:endParaRPr lang="fr-FR" sz="2000" b="1" dirty="0">
              <a:solidFill>
                <a:srgbClr val="A5A5A5"/>
              </a:solidFill>
              <a:effectLst/>
              <a:ea typeface="Times New Roman" panose="02020603050405020304" pitchFamily="18" charset="0"/>
              <a:cs typeface="Times New Roman" panose="02020603050405020304" pitchFamily="18" charset="0"/>
            </a:endParaRPr>
          </a:p>
          <a:p>
            <a:r>
              <a:rPr lang="fr-FR" sz="1600" dirty="0">
                <a:ea typeface="Times New Roman" panose="02020603050405020304" pitchFamily="18" charset="0"/>
                <a:cs typeface="Times New Roman" panose="02020603050405020304" pitchFamily="18" charset="0"/>
              </a:rPr>
              <a:t>Ordinateur </a:t>
            </a:r>
            <a:r>
              <a:rPr lang="fr-FR" sz="1600" dirty="0" err="1">
                <a:ea typeface="Times New Roman" panose="02020603050405020304" pitchFamily="18" charset="0"/>
                <a:cs typeface="Times New Roman" panose="02020603050405020304" pitchFamily="18" charset="0"/>
              </a:rPr>
              <a:t>Tiny</a:t>
            </a:r>
            <a:r>
              <a:rPr lang="fr-FR" sz="1600" dirty="0">
                <a:ea typeface="Times New Roman" panose="02020603050405020304" pitchFamily="18" charset="0"/>
                <a:cs typeface="Times New Roman" panose="02020603050405020304" pitchFamily="18" charset="0"/>
              </a:rPr>
              <a:t> avec écran adapté, pour un usage comptable ou bureautique.</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Fiche technique :</a:t>
            </a:r>
            <a:endParaRPr lang="fr-FR" sz="1600" dirty="0">
              <a:effectLst/>
              <a:ea typeface="Times New Roman" panose="02020603050405020304" pitchFamily="18" charset="0"/>
              <a:cs typeface="Times New Roman" panose="02020603050405020304" pitchFamily="18" charset="0"/>
            </a:endParaRPr>
          </a:p>
          <a:p>
            <a:pPr marL="34290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Processeur type </a:t>
            </a:r>
            <a:r>
              <a:rPr lang="fr-FR" sz="1400" dirty="0" err="1">
                <a:effectLst/>
                <a:ea typeface="Times New Roman" panose="02020603050405020304" pitchFamily="18" charset="0"/>
                <a:cs typeface="Times New Roman" panose="02020603050405020304" pitchFamily="18" charset="0"/>
              </a:rPr>
              <a:t>Core</a:t>
            </a:r>
            <a:r>
              <a:rPr lang="fr-FR" sz="1400" dirty="0">
                <a:effectLst/>
                <a:ea typeface="Times New Roman" panose="02020603050405020304" pitchFamily="18" charset="0"/>
                <a:cs typeface="Times New Roman" panose="02020603050405020304" pitchFamily="18" charset="0"/>
              </a:rPr>
              <a:t> i3 ou i5 / </a:t>
            </a:r>
            <a:r>
              <a:rPr lang="fr-FR" sz="1400" dirty="0" err="1">
                <a:effectLst/>
                <a:ea typeface="Times New Roman" panose="02020603050405020304" pitchFamily="18" charset="0"/>
                <a:cs typeface="Times New Roman" panose="02020603050405020304" pitchFamily="18" charset="0"/>
              </a:rPr>
              <a:t>Ryzen</a:t>
            </a:r>
            <a:r>
              <a:rPr lang="fr-FR" sz="1400" dirty="0">
                <a:effectLst/>
                <a:ea typeface="Times New Roman" panose="02020603050405020304" pitchFamily="18" charset="0"/>
                <a:cs typeface="Times New Roman" panose="02020603050405020304" pitchFamily="18" charset="0"/>
              </a:rPr>
              <a:t> 3 ou </a:t>
            </a:r>
            <a:r>
              <a:rPr lang="fr-FR" sz="1400" dirty="0" err="1">
                <a:effectLst/>
                <a:ea typeface="Times New Roman" panose="02020603050405020304" pitchFamily="18" charset="0"/>
                <a:cs typeface="Times New Roman" panose="02020603050405020304" pitchFamily="18" charset="0"/>
              </a:rPr>
              <a:t>Ryzen</a:t>
            </a:r>
            <a:r>
              <a:rPr lang="fr-FR" sz="1400" dirty="0">
                <a:effectLst/>
                <a:ea typeface="Times New Roman" panose="02020603050405020304" pitchFamily="18" charset="0"/>
                <a:cs typeface="Times New Roman" panose="02020603050405020304" pitchFamily="18" charset="0"/>
              </a:rPr>
              <a:t> 5 </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Times New Roman" panose="02020603050405020304" pitchFamily="18" charset="0"/>
              </a:rPr>
              <a:t>8</a:t>
            </a:r>
            <a:r>
              <a:rPr lang="fr-FR" sz="1400" dirty="0">
                <a:effectLst/>
                <a:ea typeface="Times New Roman" panose="02020603050405020304" pitchFamily="18" charset="0"/>
                <a:cs typeface="Times New Roman" panose="02020603050405020304" pitchFamily="18" charset="0"/>
              </a:rPr>
              <a:t> Go RAM</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SSD </a:t>
            </a:r>
            <a:r>
              <a:rPr lang="fr-FR" sz="1400" dirty="0">
                <a:ea typeface="Times New Roman" panose="02020603050405020304" pitchFamily="18" charset="0"/>
                <a:cs typeface="Times New Roman" panose="02020603050405020304" pitchFamily="18" charset="0"/>
              </a:rPr>
              <a:t>256</a:t>
            </a:r>
            <a:r>
              <a:rPr lang="fr-FR" sz="1400" dirty="0">
                <a:effectLst/>
                <a:ea typeface="Times New Roman" panose="02020603050405020304" pitchFamily="18" charset="0"/>
                <a:cs typeface="Times New Roman" panose="02020603050405020304" pitchFamily="18" charset="0"/>
              </a:rPr>
              <a:t>Go</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Windows 10 Pro</a:t>
            </a:r>
            <a:endParaRPr lang="fr-FR" sz="1600" dirty="0">
              <a:effectLst/>
              <a:ea typeface="Times New Roman" panose="02020603050405020304" pitchFamily="18" charset="0"/>
              <a:cs typeface="Times New Roman" panose="02020603050405020304" pitchFamily="18" charset="0"/>
            </a:endParaRPr>
          </a:p>
          <a:p>
            <a:pPr lvl="0"/>
            <a:r>
              <a:rPr lang="fr-FR" sz="1600" dirty="0">
                <a:effectLst/>
                <a:ea typeface="Times New Roman" panose="02020603050405020304" pitchFamily="18" charset="0"/>
                <a:cs typeface="Times New Roman" panose="02020603050405020304" pitchFamily="18" charset="0"/>
              </a:rPr>
              <a:t>-      Écran Lenovo 24’’</a:t>
            </a: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25" name="Zone de texte 990">
            <a:extLst>
              <a:ext uri="{FF2B5EF4-FFF2-40B4-BE49-F238E27FC236}">
                <a16:creationId xmlns:a16="http://schemas.microsoft.com/office/drawing/2014/main" id="{8F0BED74-4A9C-407B-9BCF-4BAFFDA62A6E}"/>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sp>
        <p:nvSpPr>
          <p:cNvPr id="14" name="Zone de texte 990">
            <a:extLst>
              <a:ext uri="{FF2B5EF4-FFF2-40B4-BE49-F238E27FC236}">
                <a16:creationId xmlns:a16="http://schemas.microsoft.com/office/drawing/2014/main" id="{BEECF85D-C5B0-0376-6FE6-9153B51B16D2}"/>
              </a:ext>
            </a:extLst>
          </p:cNvPr>
          <p:cNvSpPr txBox="1">
            <a:spLocks noChangeArrowheads="1"/>
          </p:cNvSpPr>
          <p:nvPr/>
        </p:nvSpPr>
        <p:spPr bwMode="auto">
          <a:xfrm>
            <a:off x="701515" y="137385"/>
            <a:ext cx="905510" cy="26289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6</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pic>
        <p:nvPicPr>
          <p:cNvPr id="15" name="Image 14">
            <a:extLst>
              <a:ext uri="{FF2B5EF4-FFF2-40B4-BE49-F238E27FC236}">
                <a16:creationId xmlns:a16="http://schemas.microsoft.com/office/drawing/2014/main" id="{86FA612B-3566-4DEE-F2E0-BB37FC417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17" name="Rectangle 16">
            <a:extLst>
              <a:ext uri="{FF2B5EF4-FFF2-40B4-BE49-F238E27FC236}">
                <a16:creationId xmlns:a16="http://schemas.microsoft.com/office/drawing/2014/main" id="{D5C26CD9-8365-DCE6-AFE7-C63BAF02EB62}"/>
              </a:ext>
            </a:extLst>
          </p:cNvPr>
          <p:cNvSpPr/>
          <p:nvPr/>
        </p:nvSpPr>
        <p:spPr>
          <a:xfrm>
            <a:off x="4066619" y="1373544"/>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8C9639FF-68FB-1F6E-EDD6-713790650BE6}"/>
              </a:ext>
            </a:extLst>
          </p:cNvPr>
          <p:cNvSpPr txBox="1"/>
          <p:nvPr/>
        </p:nvSpPr>
        <p:spPr>
          <a:xfrm>
            <a:off x="248758" y="3876768"/>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26" name="Rectangle 25">
            <a:extLst>
              <a:ext uri="{FF2B5EF4-FFF2-40B4-BE49-F238E27FC236}">
                <a16:creationId xmlns:a16="http://schemas.microsoft.com/office/drawing/2014/main" id="{D5B72144-0E13-29C4-3324-60A372E2747A}"/>
              </a:ext>
            </a:extLst>
          </p:cNvPr>
          <p:cNvSpPr/>
          <p:nvPr/>
        </p:nvSpPr>
        <p:spPr>
          <a:xfrm>
            <a:off x="1280448" y="3917701"/>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14685724-7CC7-3D4E-FA83-41CCE38FCA36}"/>
              </a:ext>
            </a:extLst>
          </p:cNvPr>
          <p:cNvSpPr txBox="1"/>
          <p:nvPr/>
        </p:nvSpPr>
        <p:spPr>
          <a:xfrm>
            <a:off x="1699044" y="3883657"/>
            <a:ext cx="2791192" cy="307777"/>
          </a:xfrm>
          <a:prstGeom prst="rect">
            <a:avLst/>
          </a:prstGeom>
          <a:noFill/>
        </p:spPr>
        <p:txBody>
          <a:bodyPr wrap="square" rtlCol="0">
            <a:spAutoFit/>
          </a:bodyPr>
          <a:lstStyle/>
          <a:p>
            <a:pPr algn="r"/>
            <a:r>
              <a:rPr lang="fr-FR" sz="1400" b="1" i="1" dirty="0"/>
              <a:t> Intel </a:t>
            </a:r>
            <a:r>
              <a:rPr lang="fr-FR" sz="1400" b="1" i="1" dirty="0" err="1"/>
              <a:t>Core</a:t>
            </a:r>
            <a:r>
              <a:rPr lang="fr-FR" sz="1400" b="1" i="1" dirty="0"/>
              <a:t> 3 / </a:t>
            </a:r>
            <a:r>
              <a:rPr lang="fr-FR" sz="1400" b="1" i="1" dirty="0" err="1"/>
              <a:t>Ryzen</a:t>
            </a:r>
            <a:r>
              <a:rPr lang="fr-FR" sz="1400" b="1" i="1" dirty="0"/>
              <a:t> 3 - 45€/mois</a:t>
            </a:r>
          </a:p>
        </p:txBody>
      </p:sp>
      <p:sp>
        <p:nvSpPr>
          <p:cNvPr id="21" name="Rectangle 20">
            <a:extLst>
              <a:ext uri="{FF2B5EF4-FFF2-40B4-BE49-F238E27FC236}">
                <a16:creationId xmlns:a16="http://schemas.microsoft.com/office/drawing/2014/main" id="{8597BEEF-C173-3760-E697-ABB315EDC588}"/>
              </a:ext>
            </a:extLst>
          </p:cNvPr>
          <p:cNvSpPr/>
          <p:nvPr/>
        </p:nvSpPr>
        <p:spPr>
          <a:xfrm>
            <a:off x="6215530" y="5907444"/>
            <a:ext cx="215962" cy="225910"/>
          </a:xfrm>
          <a:prstGeom prst="rect">
            <a:avLst/>
          </a:prstGeom>
          <a:solidFill>
            <a:schemeClr val="bg1"/>
          </a:solidFill>
          <a:ln>
            <a:solidFill>
              <a:srgbClr val="6600CD"/>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Lenovo 23.8&quot; LED - ThinkCentre Tiny-in-One 24 Gen3 (10QYPAT1EU) - Ecran PC  Lenovo sur LDLC.com | Muséericorde">
            <a:extLst>
              <a:ext uri="{FF2B5EF4-FFF2-40B4-BE49-F238E27FC236}">
                <a16:creationId xmlns:a16="http://schemas.microsoft.com/office/drawing/2014/main" id="{47E3CB6C-8652-3B47-CFA6-AC3F1F330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65" y="5084176"/>
            <a:ext cx="2032786" cy="2127759"/>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 34">
            <a:extLst>
              <a:ext uri="{FF2B5EF4-FFF2-40B4-BE49-F238E27FC236}">
                <a16:creationId xmlns:a16="http://schemas.microsoft.com/office/drawing/2014/main" id="{6948E66A-6AB8-2E3B-D8E7-EB526ABE7C8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0100" y="1346491"/>
            <a:ext cx="2247900" cy="3234702"/>
          </a:xfrm>
          <a:prstGeom prst="rect">
            <a:avLst/>
          </a:prstGeom>
          <a:noFill/>
          <a:ln>
            <a:noFill/>
          </a:ln>
        </p:spPr>
      </p:pic>
      <p:sp>
        <p:nvSpPr>
          <p:cNvPr id="39" name="ZoneTexte 38">
            <a:extLst>
              <a:ext uri="{FF2B5EF4-FFF2-40B4-BE49-F238E27FC236}">
                <a16:creationId xmlns:a16="http://schemas.microsoft.com/office/drawing/2014/main" id="{12D4F9C6-3504-5D23-D135-2BDAB097EB3F}"/>
              </a:ext>
            </a:extLst>
          </p:cNvPr>
          <p:cNvSpPr txBox="1"/>
          <p:nvPr/>
        </p:nvSpPr>
        <p:spPr>
          <a:xfrm>
            <a:off x="248758" y="4184323"/>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40" name="Rectangle 39">
            <a:extLst>
              <a:ext uri="{FF2B5EF4-FFF2-40B4-BE49-F238E27FC236}">
                <a16:creationId xmlns:a16="http://schemas.microsoft.com/office/drawing/2014/main" id="{F91151A9-DD74-DAB7-5709-14CEA5672B53}"/>
              </a:ext>
            </a:extLst>
          </p:cNvPr>
          <p:cNvSpPr/>
          <p:nvPr/>
        </p:nvSpPr>
        <p:spPr>
          <a:xfrm>
            <a:off x="1280448" y="4225256"/>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F59D1325-DBAF-0881-B3B6-F24AC4162D75}"/>
              </a:ext>
            </a:extLst>
          </p:cNvPr>
          <p:cNvSpPr txBox="1"/>
          <p:nvPr/>
        </p:nvSpPr>
        <p:spPr>
          <a:xfrm>
            <a:off x="1794667" y="4191212"/>
            <a:ext cx="2695569" cy="307777"/>
          </a:xfrm>
          <a:prstGeom prst="rect">
            <a:avLst/>
          </a:prstGeom>
          <a:noFill/>
        </p:spPr>
        <p:txBody>
          <a:bodyPr wrap="square" rtlCol="0">
            <a:spAutoFit/>
          </a:bodyPr>
          <a:lstStyle/>
          <a:p>
            <a:pPr algn="r"/>
            <a:r>
              <a:rPr lang="fr-FR" sz="1400" b="1" i="1" dirty="0"/>
              <a:t> Intel </a:t>
            </a:r>
            <a:r>
              <a:rPr lang="fr-FR" sz="1400" b="1" i="1" dirty="0" err="1"/>
              <a:t>Core</a:t>
            </a:r>
            <a:r>
              <a:rPr lang="fr-FR" sz="1400" b="1" i="1" dirty="0"/>
              <a:t> 5 / </a:t>
            </a:r>
            <a:r>
              <a:rPr lang="fr-FR" sz="1400" b="1" i="1" dirty="0" err="1"/>
              <a:t>Ryzen</a:t>
            </a:r>
            <a:r>
              <a:rPr lang="fr-FR" sz="1400" b="1" i="1" dirty="0"/>
              <a:t> 5 - 49€/mois</a:t>
            </a:r>
          </a:p>
        </p:txBody>
      </p:sp>
      <p:sp>
        <p:nvSpPr>
          <p:cNvPr id="42" name="Zone de texte 1034">
            <a:extLst>
              <a:ext uri="{FF2B5EF4-FFF2-40B4-BE49-F238E27FC236}">
                <a16:creationId xmlns:a16="http://schemas.microsoft.com/office/drawing/2014/main" id="{C18E580C-AEFF-8AD6-58DA-B3B9D3EEFABD}"/>
              </a:ext>
            </a:extLst>
          </p:cNvPr>
          <p:cNvSpPr txBox="1"/>
          <p:nvPr/>
        </p:nvSpPr>
        <p:spPr>
          <a:xfrm>
            <a:off x="2573971" y="4856922"/>
            <a:ext cx="4226879" cy="3294235"/>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a typeface="Times New Roman" panose="02020603050405020304" pitchFamily="18" charset="0"/>
                <a:cs typeface="Times New Roman" panose="02020603050405020304" pitchFamily="18" charset="0"/>
              </a:rPr>
              <a:t>Bundle </a:t>
            </a:r>
            <a:r>
              <a:rPr lang="fr-FR" sz="2000" b="1" dirty="0" err="1">
                <a:solidFill>
                  <a:srgbClr val="A5A5A5"/>
                </a:solidFill>
                <a:ea typeface="Times New Roman" panose="02020603050405020304" pitchFamily="18" charset="0"/>
                <a:cs typeface="Times New Roman" panose="02020603050405020304" pitchFamily="18" charset="0"/>
              </a:rPr>
              <a:t>Tiny</a:t>
            </a:r>
            <a:r>
              <a:rPr lang="fr-FR" sz="2000" b="1" dirty="0">
                <a:solidFill>
                  <a:srgbClr val="A5A5A5"/>
                </a:solidFill>
                <a:ea typeface="Times New Roman" panose="02020603050405020304" pitchFamily="18" charset="0"/>
                <a:cs typeface="Times New Roman" panose="02020603050405020304" pitchFamily="18" charset="0"/>
              </a:rPr>
              <a:t> 27’’</a:t>
            </a:r>
            <a:endParaRPr lang="fr-FR" sz="2000" b="1" dirty="0">
              <a:solidFill>
                <a:srgbClr val="A5A5A5"/>
              </a:solidFill>
              <a:effectLst/>
              <a:ea typeface="Times New Roman" panose="02020603050405020304" pitchFamily="18" charset="0"/>
              <a:cs typeface="Times New Roman" panose="02020603050405020304" pitchFamily="18" charset="0"/>
            </a:endParaRPr>
          </a:p>
          <a:p>
            <a:r>
              <a:rPr lang="fr-FR" sz="1600" dirty="0">
                <a:ea typeface="Times New Roman" panose="02020603050405020304" pitchFamily="18" charset="0"/>
                <a:cs typeface="Times New Roman" panose="02020603050405020304" pitchFamily="18" charset="0"/>
              </a:rPr>
              <a:t>Ordinateur </a:t>
            </a:r>
            <a:r>
              <a:rPr lang="fr-FR" sz="1600" dirty="0" err="1">
                <a:ea typeface="Times New Roman" panose="02020603050405020304" pitchFamily="18" charset="0"/>
                <a:cs typeface="Times New Roman" panose="02020603050405020304" pitchFamily="18" charset="0"/>
              </a:rPr>
              <a:t>Tiny</a:t>
            </a:r>
            <a:r>
              <a:rPr lang="fr-FR" sz="1600" dirty="0">
                <a:ea typeface="Times New Roman" panose="02020603050405020304" pitchFamily="18" charset="0"/>
                <a:cs typeface="Times New Roman" panose="02020603050405020304" pitchFamily="18" charset="0"/>
              </a:rPr>
              <a:t> avec écran adapté, pour un usage comptable ou bureautique.</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Fiche technique :</a:t>
            </a:r>
            <a:endParaRPr lang="fr-FR" sz="1600" dirty="0">
              <a:effectLst/>
              <a:ea typeface="Times New Roman" panose="02020603050405020304" pitchFamily="18" charset="0"/>
              <a:cs typeface="Times New Roman" panose="02020603050405020304" pitchFamily="18" charset="0"/>
            </a:endParaRPr>
          </a:p>
          <a:p>
            <a:pPr marL="34290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Processeur type </a:t>
            </a:r>
            <a:r>
              <a:rPr lang="fr-FR" sz="1400" dirty="0" err="1">
                <a:effectLst/>
                <a:ea typeface="Times New Roman" panose="02020603050405020304" pitchFamily="18" charset="0"/>
                <a:cs typeface="Times New Roman" panose="02020603050405020304" pitchFamily="18" charset="0"/>
              </a:rPr>
              <a:t>Core</a:t>
            </a:r>
            <a:r>
              <a:rPr lang="fr-FR" sz="1400" dirty="0">
                <a:effectLst/>
                <a:ea typeface="Times New Roman" panose="02020603050405020304" pitchFamily="18" charset="0"/>
                <a:cs typeface="Times New Roman" panose="02020603050405020304" pitchFamily="18" charset="0"/>
              </a:rPr>
              <a:t> i3 ou i5 / </a:t>
            </a:r>
            <a:r>
              <a:rPr lang="fr-FR" sz="1400" dirty="0" err="1">
                <a:effectLst/>
                <a:ea typeface="Times New Roman" panose="02020603050405020304" pitchFamily="18" charset="0"/>
                <a:cs typeface="Times New Roman" panose="02020603050405020304" pitchFamily="18" charset="0"/>
              </a:rPr>
              <a:t>Ryzen</a:t>
            </a:r>
            <a:r>
              <a:rPr lang="fr-FR" sz="1400" dirty="0">
                <a:effectLst/>
                <a:ea typeface="Times New Roman" panose="02020603050405020304" pitchFamily="18" charset="0"/>
                <a:cs typeface="Times New Roman" panose="02020603050405020304" pitchFamily="18" charset="0"/>
              </a:rPr>
              <a:t> 3 ou </a:t>
            </a:r>
            <a:r>
              <a:rPr lang="fr-FR" sz="1400" dirty="0" err="1">
                <a:effectLst/>
                <a:ea typeface="Times New Roman" panose="02020603050405020304" pitchFamily="18" charset="0"/>
                <a:cs typeface="Times New Roman" panose="02020603050405020304" pitchFamily="18" charset="0"/>
              </a:rPr>
              <a:t>Ryzen</a:t>
            </a:r>
            <a:r>
              <a:rPr lang="fr-FR" sz="1400" dirty="0">
                <a:effectLst/>
                <a:ea typeface="Times New Roman" panose="02020603050405020304" pitchFamily="18" charset="0"/>
                <a:cs typeface="Times New Roman" panose="02020603050405020304" pitchFamily="18" charset="0"/>
              </a:rPr>
              <a:t> 5 </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Times New Roman" panose="02020603050405020304" pitchFamily="18" charset="0"/>
              </a:rPr>
              <a:t>8</a:t>
            </a:r>
            <a:r>
              <a:rPr lang="fr-FR" sz="1400" dirty="0">
                <a:effectLst/>
                <a:ea typeface="Times New Roman" panose="02020603050405020304" pitchFamily="18" charset="0"/>
                <a:cs typeface="Times New Roman" panose="02020603050405020304" pitchFamily="18" charset="0"/>
              </a:rPr>
              <a:t> Go RAM</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SSD </a:t>
            </a:r>
            <a:r>
              <a:rPr lang="fr-FR" sz="1400" dirty="0">
                <a:ea typeface="Times New Roman" panose="02020603050405020304" pitchFamily="18" charset="0"/>
                <a:cs typeface="Times New Roman" panose="02020603050405020304" pitchFamily="18" charset="0"/>
              </a:rPr>
              <a:t>256</a:t>
            </a:r>
            <a:r>
              <a:rPr lang="fr-FR" sz="1400" dirty="0">
                <a:effectLst/>
                <a:ea typeface="Times New Roman" panose="02020603050405020304" pitchFamily="18" charset="0"/>
                <a:cs typeface="Times New Roman" panose="02020603050405020304" pitchFamily="18" charset="0"/>
              </a:rPr>
              <a:t>Go</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Windows 10 Pro</a:t>
            </a:r>
            <a:endParaRPr lang="fr-FR" sz="1600" dirty="0">
              <a:effectLst/>
              <a:ea typeface="Times New Roman" panose="02020603050405020304" pitchFamily="18" charset="0"/>
              <a:cs typeface="Times New Roman" panose="02020603050405020304" pitchFamily="18" charset="0"/>
            </a:endParaRPr>
          </a:p>
          <a:p>
            <a:pPr lvl="0"/>
            <a:r>
              <a:rPr lang="fr-FR" sz="1600" dirty="0">
                <a:effectLst/>
                <a:ea typeface="Times New Roman" panose="02020603050405020304" pitchFamily="18" charset="0"/>
                <a:cs typeface="Times New Roman" panose="02020603050405020304" pitchFamily="18" charset="0"/>
              </a:rPr>
              <a:t>-      Écran Lenovo 27’’</a:t>
            </a: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43" name="Rectangle 42">
            <a:extLst>
              <a:ext uri="{FF2B5EF4-FFF2-40B4-BE49-F238E27FC236}">
                <a16:creationId xmlns:a16="http://schemas.microsoft.com/office/drawing/2014/main" id="{D8808E1A-8083-27E4-30D0-67F9A8E708E1}"/>
              </a:ext>
            </a:extLst>
          </p:cNvPr>
          <p:cNvSpPr/>
          <p:nvPr/>
        </p:nvSpPr>
        <p:spPr>
          <a:xfrm>
            <a:off x="6406782" y="4971222"/>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9B28C935-3781-AD89-2AB4-3B04C16F3392}"/>
              </a:ext>
            </a:extLst>
          </p:cNvPr>
          <p:cNvSpPr txBox="1"/>
          <p:nvPr/>
        </p:nvSpPr>
        <p:spPr>
          <a:xfrm>
            <a:off x="2588921" y="7474446"/>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45" name="Rectangle 44">
            <a:extLst>
              <a:ext uri="{FF2B5EF4-FFF2-40B4-BE49-F238E27FC236}">
                <a16:creationId xmlns:a16="http://schemas.microsoft.com/office/drawing/2014/main" id="{1438A735-647D-B59A-9BB4-50889BD8B686}"/>
              </a:ext>
            </a:extLst>
          </p:cNvPr>
          <p:cNvSpPr/>
          <p:nvPr/>
        </p:nvSpPr>
        <p:spPr>
          <a:xfrm>
            <a:off x="3620611" y="7515379"/>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54D8748E-6508-0004-1292-CB59C39A1B77}"/>
              </a:ext>
            </a:extLst>
          </p:cNvPr>
          <p:cNvSpPr txBox="1"/>
          <p:nvPr/>
        </p:nvSpPr>
        <p:spPr>
          <a:xfrm>
            <a:off x="4039207" y="7481335"/>
            <a:ext cx="2791192" cy="307777"/>
          </a:xfrm>
          <a:prstGeom prst="rect">
            <a:avLst/>
          </a:prstGeom>
          <a:noFill/>
        </p:spPr>
        <p:txBody>
          <a:bodyPr wrap="square" rtlCol="0">
            <a:spAutoFit/>
          </a:bodyPr>
          <a:lstStyle/>
          <a:p>
            <a:pPr algn="r"/>
            <a:r>
              <a:rPr lang="fr-FR" sz="1400" b="1" i="1" dirty="0"/>
              <a:t> Intel </a:t>
            </a:r>
            <a:r>
              <a:rPr lang="fr-FR" sz="1400" b="1" i="1" dirty="0" err="1"/>
              <a:t>Core</a:t>
            </a:r>
            <a:r>
              <a:rPr lang="fr-FR" sz="1400" b="1" i="1" dirty="0"/>
              <a:t> 3 / </a:t>
            </a:r>
            <a:r>
              <a:rPr lang="fr-FR" sz="1400" b="1" i="1" dirty="0" err="1"/>
              <a:t>Ryzen</a:t>
            </a:r>
            <a:r>
              <a:rPr lang="fr-FR" sz="1400" b="1" i="1" dirty="0"/>
              <a:t> 3 - 55€/mois</a:t>
            </a:r>
          </a:p>
        </p:txBody>
      </p:sp>
      <p:sp>
        <p:nvSpPr>
          <p:cNvPr id="47" name="ZoneTexte 46">
            <a:extLst>
              <a:ext uri="{FF2B5EF4-FFF2-40B4-BE49-F238E27FC236}">
                <a16:creationId xmlns:a16="http://schemas.microsoft.com/office/drawing/2014/main" id="{ACA518A0-BC65-9191-CA34-8D48932CCC93}"/>
              </a:ext>
            </a:extLst>
          </p:cNvPr>
          <p:cNvSpPr txBox="1"/>
          <p:nvPr/>
        </p:nvSpPr>
        <p:spPr>
          <a:xfrm>
            <a:off x="2588921" y="7782001"/>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48" name="Rectangle 47">
            <a:extLst>
              <a:ext uri="{FF2B5EF4-FFF2-40B4-BE49-F238E27FC236}">
                <a16:creationId xmlns:a16="http://schemas.microsoft.com/office/drawing/2014/main" id="{1C6B4B15-1A92-058D-F6FC-FD0D296BFABF}"/>
              </a:ext>
            </a:extLst>
          </p:cNvPr>
          <p:cNvSpPr/>
          <p:nvPr/>
        </p:nvSpPr>
        <p:spPr>
          <a:xfrm>
            <a:off x="3620611" y="7822934"/>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FE0BDFBC-D9A7-F16C-3464-27AC391F316E}"/>
              </a:ext>
            </a:extLst>
          </p:cNvPr>
          <p:cNvSpPr txBox="1"/>
          <p:nvPr/>
        </p:nvSpPr>
        <p:spPr>
          <a:xfrm>
            <a:off x="4134830" y="7788890"/>
            <a:ext cx="2695569" cy="307777"/>
          </a:xfrm>
          <a:prstGeom prst="rect">
            <a:avLst/>
          </a:prstGeom>
          <a:noFill/>
        </p:spPr>
        <p:txBody>
          <a:bodyPr wrap="square" rtlCol="0">
            <a:spAutoFit/>
          </a:bodyPr>
          <a:lstStyle/>
          <a:p>
            <a:pPr algn="r"/>
            <a:r>
              <a:rPr lang="fr-FR" sz="1400" b="1" i="1" dirty="0"/>
              <a:t> Intel </a:t>
            </a:r>
            <a:r>
              <a:rPr lang="fr-FR" sz="1400" b="1" i="1" dirty="0" err="1"/>
              <a:t>Core</a:t>
            </a:r>
            <a:r>
              <a:rPr lang="fr-FR" sz="1400" b="1" i="1" dirty="0"/>
              <a:t> 5 / </a:t>
            </a:r>
            <a:r>
              <a:rPr lang="fr-FR" sz="1400" b="1" i="1" dirty="0" err="1"/>
              <a:t>Ryzen</a:t>
            </a:r>
            <a:r>
              <a:rPr lang="fr-FR" sz="1400" b="1" i="1" dirty="0"/>
              <a:t> 5 - 60€/mois</a:t>
            </a:r>
          </a:p>
        </p:txBody>
      </p:sp>
      <p:sp>
        <p:nvSpPr>
          <p:cNvPr id="50" name="Zone de texte 1034">
            <a:extLst>
              <a:ext uri="{FF2B5EF4-FFF2-40B4-BE49-F238E27FC236}">
                <a16:creationId xmlns:a16="http://schemas.microsoft.com/office/drawing/2014/main" id="{1A806367-49F4-158B-4507-70794429F878}"/>
              </a:ext>
            </a:extLst>
          </p:cNvPr>
          <p:cNvSpPr txBox="1"/>
          <p:nvPr/>
        </p:nvSpPr>
        <p:spPr>
          <a:xfrm>
            <a:off x="179828" y="8275978"/>
            <a:ext cx="4226879" cy="1437079"/>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a typeface="Times New Roman" panose="02020603050405020304" pitchFamily="18" charset="0"/>
                <a:cs typeface="Times New Roman" panose="02020603050405020304" pitchFamily="18" charset="0"/>
              </a:rPr>
              <a:t>Supplément ordinateurs fixes</a:t>
            </a:r>
            <a:endParaRPr lang="fr-FR" sz="2000" b="1" dirty="0">
              <a:solidFill>
                <a:srgbClr val="A5A5A5"/>
              </a:solidFill>
              <a:effectLst/>
              <a:ea typeface="Times New Roman" panose="02020603050405020304" pitchFamily="18" charset="0"/>
              <a:cs typeface="Times New Roman" panose="02020603050405020304" pitchFamily="18" charset="0"/>
            </a:endParaRPr>
          </a:p>
          <a:p>
            <a:r>
              <a:rPr lang="fr-FR" sz="1600" dirty="0">
                <a:ea typeface="Times New Roman" panose="02020603050405020304" pitchFamily="18" charset="0"/>
                <a:cs typeface="Times New Roman" panose="02020603050405020304" pitchFamily="18" charset="0"/>
              </a:rPr>
              <a:t>Clavier et souris sans fil à ajouter avec les ordinateurs pour les offres fixes.</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51" name="Rectangle 50">
            <a:extLst>
              <a:ext uri="{FF2B5EF4-FFF2-40B4-BE49-F238E27FC236}">
                <a16:creationId xmlns:a16="http://schemas.microsoft.com/office/drawing/2014/main" id="{8DA7A501-A843-D8D8-AD6B-181B8798CFCA}"/>
              </a:ext>
            </a:extLst>
          </p:cNvPr>
          <p:cNvSpPr/>
          <p:nvPr/>
        </p:nvSpPr>
        <p:spPr>
          <a:xfrm>
            <a:off x="3966631" y="8384622"/>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BD3C8027-65A4-0295-AE96-93D29F41211C}"/>
              </a:ext>
            </a:extLst>
          </p:cNvPr>
          <p:cNvSpPr txBox="1"/>
          <p:nvPr/>
        </p:nvSpPr>
        <p:spPr>
          <a:xfrm>
            <a:off x="165229" y="9381392"/>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59" name="Rectangle 58">
            <a:extLst>
              <a:ext uri="{FF2B5EF4-FFF2-40B4-BE49-F238E27FC236}">
                <a16:creationId xmlns:a16="http://schemas.microsoft.com/office/drawing/2014/main" id="{EC0B03B8-55EF-725D-0625-B7E2261E84D1}"/>
              </a:ext>
            </a:extLst>
          </p:cNvPr>
          <p:cNvSpPr/>
          <p:nvPr/>
        </p:nvSpPr>
        <p:spPr>
          <a:xfrm>
            <a:off x="1196919" y="9422325"/>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id="{EDC20423-7B65-192F-7FEC-7030C9386671}"/>
              </a:ext>
            </a:extLst>
          </p:cNvPr>
          <p:cNvSpPr txBox="1"/>
          <p:nvPr/>
        </p:nvSpPr>
        <p:spPr>
          <a:xfrm>
            <a:off x="1615515" y="9388281"/>
            <a:ext cx="2791192" cy="307777"/>
          </a:xfrm>
          <a:prstGeom prst="rect">
            <a:avLst/>
          </a:prstGeom>
          <a:noFill/>
        </p:spPr>
        <p:txBody>
          <a:bodyPr wrap="square" rtlCol="0">
            <a:spAutoFit/>
          </a:bodyPr>
          <a:lstStyle/>
          <a:p>
            <a:pPr algn="r"/>
            <a:r>
              <a:rPr lang="fr-FR" sz="1400" b="1" i="1" dirty="0"/>
              <a:t> 2,50€/mois</a:t>
            </a:r>
          </a:p>
        </p:txBody>
      </p:sp>
    </p:spTree>
    <p:extLst>
      <p:ext uri="{BB962C8B-B14F-4D97-AF65-F5344CB8AC3E}">
        <p14:creationId xmlns:p14="http://schemas.microsoft.com/office/powerpoint/2010/main" val="379303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15" name="Image 14">
            <a:extLst>
              <a:ext uri="{FF2B5EF4-FFF2-40B4-BE49-F238E27FC236}">
                <a16:creationId xmlns:a16="http://schemas.microsoft.com/office/drawing/2014/main" id="{44B4C16E-6FA7-4085-BDAF-51BA608DDD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93" y="7050480"/>
            <a:ext cx="1920162" cy="1362099"/>
          </a:xfrm>
          <a:prstGeom prst="rect">
            <a:avLst/>
          </a:prstGeom>
          <a:noFill/>
          <a:ln>
            <a:noFill/>
          </a:ln>
        </p:spPr>
      </p:pic>
      <p:pic>
        <p:nvPicPr>
          <p:cNvPr id="22" name="Image 21">
            <a:extLst>
              <a:ext uri="{FF2B5EF4-FFF2-40B4-BE49-F238E27FC236}">
                <a16:creationId xmlns:a16="http://schemas.microsoft.com/office/drawing/2014/main" id="{55D58BA9-EF55-4124-A443-DF1B810C2BA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064" y="2977761"/>
            <a:ext cx="2447936" cy="1658444"/>
          </a:xfrm>
          <a:prstGeom prst="rect">
            <a:avLst/>
          </a:prstGeom>
          <a:noFill/>
          <a:ln>
            <a:noFill/>
          </a:ln>
        </p:spPr>
      </p:pic>
      <p:sp>
        <p:nvSpPr>
          <p:cNvPr id="24" name="Zone de texte 1033">
            <a:extLst>
              <a:ext uri="{FF2B5EF4-FFF2-40B4-BE49-F238E27FC236}">
                <a16:creationId xmlns:a16="http://schemas.microsoft.com/office/drawing/2014/main" id="{1B2C8C2A-B9CD-4CDA-A4D7-18038EAF5B58}"/>
              </a:ext>
            </a:extLst>
          </p:cNvPr>
          <p:cNvSpPr txBox="1"/>
          <p:nvPr/>
        </p:nvSpPr>
        <p:spPr>
          <a:xfrm>
            <a:off x="692961" y="1696857"/>
            <a:ext cx="5472074" cy="881606"/>
          </a:xfrm>
          <a:prstGeom prst="rect">
            <a:avLst/>
          </a:prstGeom>
          <a:noFill/>
          <a:ln w="6350">
            <a:noFill/>
          </a:ln>
        </p:spPr>
        <p:txBody>
          <a:bodyPr rot="0" spcFirstLastPara="0" vert="horz" wrap="square" lIns="182880" tIns="91440" rIns="91440" bIns="45720" numCol="1" spcCol="0" rtlCol="0" fromWordArt="0" anchor="t" anchorCtr="0" forceAA="0" compatLnSpc="1">
            <a:prstTxWarp prst="textNoShape">
              <a:avLst/>
            </a:prstTxWarp>
            <a:noAutofit/>
          </a:bodyPr>
          <a:lstStyle/>
          <a:p>
            <a:pPr algn="ct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Nous vous proposons également à la vente différents ordinateurs portables </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(selon votre budget et vos besoins)</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25" name="ZoneTexte 24">
            <a:extLst>
              <a:ext uri="{FF2B5EF4-FFF2-40B4-BE49-F238E27FC236}">
                <a16:creationId xmlns:a16="http://schemas.microsoft.com/office/drawing/2014/main" id="{0AEF6DBE-8AB4-4706-AD15-EC970D4E2B5D}"/>
              </a:ext>
            </a:extLst>
          </p:cNvPr>
          <p:cNvSpPr txBox="1"/>
          <p:nvPr/>
        </p:nvSpPr>
        <p:spPr>
          <a:xfrm>
            <a:off x="-41167" y="9667088"/>
            <a:ext cx="1967067" cy="261610"/>
          </a:xfrm>
          <a:prstGeom prst="rect">
            <a:avLst/>
          </a:prstGeom>
          <a:noFill/>
        </p:spPr>
        <p:txBody>
          <a:bodyPr wrap="square">
            <a:spAutoFit/>
          </a:bodyPr>
          <a:lstStyle/>
          <a:p>
            <a:r>
              <a:rPr lang="fr-FR" sz="1050" dirty="0"/>
              <a:t>*photos non contractuelles</a:t>
            </a:r>
          </a:p>
        </p:txBody>
      </p:sp>
      <p:sp>
        <p:nvSpPr>
          <p:cNvPr id="26" name="Zone de texte 990">
            <a:extLst>
              <a:ext uri="{FF2B5EF4-FFF2-40B4-BE49-F238E27FC236}">
                <a16:creationId xmlns:a16="http://schemas.microsoft.com/office/drawing/2014/main" id="{69A6C8D7-EA4E-4F26-B559-0D8116EE9C1A}"/>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pic>
        <p:nvPicPr>
          <p:cNvPr id="12" name="Image 11" descr="Download We're A Lenovo Partner - Lenovo Business Partner Logo PNG ...">
            <a:extLst>
              <a:ext uri="{FF2B5EF4-FFF2-40B4-BE49-F238E27FC236}">
                <a16:creationId xmlns:a16="http://schemas.microsoft.com/office/drawing/2014/main" id="{051FBAC1-A77A-40FF-942C-2CA492269FF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4574" y="5974664"/>
            <a:ext cx="1487998" cy="436633"/>
          </a:xfrm>
          <a:prstGeom prst="rect">
            <a:avLst/>
          </a:prstGeom>
          <a:noFill/>
          <a:ln>
            <a:noFill/>
          </a:ln>
        </p:spPr>
      </p:pic>
      <p:sp>
        <p:nvSpPr>
          <p:cNvPr id="20" name="Zone de texte 990">
            <a:extLst>
              <a:ext uri="{FF2B5EF4-FFF2-40B4-BE49-F238E27FC236}">
                <a16:creationId xmlns:a16="http://schemas.microsoft.com/office/drawing/2014/main" id="{9DC1FE17-0CCA-9C8A-84DB-1859F68EDE93}"/>
              </a:ext>
            </a:extLst>
          </p:cNvPr>
          <p:cNvSpPr txBox="1">
            <a:spLocks noChangeArrowheads="1"/>
          </p:cNvSpPr>
          <p:nvPr/>
        </p:nvSpPr>
        <p:spPr bwMode="auto">
          <a:xfrm>
            <a:off x="701515" y="137385"/>
            <a:ext cx="905510" cy="26289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a:t>
            </a:r>
            <a:r>
              <a:rPr lang="fr-FR" sz="2000" b="1" spc="75" dirty="0">
                <a:solidFill>
                  <a:srgbClr val="FFFFFF"/>
                </a:solidFill>
                <a:latin typeface="Biome Light" panose="020B0303030204020804" pitchFamily="34" charset="0"/>
                <a:ea typeface="DengXian" panose="02010600030101010101" pitchFamily="2" charset="-122"/>
                <a:cs typeface="Biome Light" panose="020B0303030204020804" pitchFamily="34" charset="0"/>
              </a:rPr>
              <a:t>7</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pic>
        <p:nvPicPr>
          <p:cNvPr id="23" name="Image 22">
            <a:extLst>
              <a:ext uri="{FF2B5EF4-FFF2-40B4-BE49-F238E27FC236}">
                <a16:creationId xmlns:a16="http://schemas.microsoft.com/office/drawing/2014/main" id="{33AD41BB-4DA0-9A3B-304A-8BF267DFF1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27" name="Zone de texte 973">
            <a:extLst>
              <a:ext uri="{FF2B5EF4-FFF2-40B4-BE49-F238E27FC236}">
                <a16:creationId xmlns:a16="http://schemas.microsoft.com/office/drawing/2014/main" id="{D6E29263-F701-AF23-AD3C-8AC255987FF5}"/>
              </a:ext>
            </a:extLst>
          </p:cNvPr>
          <p:cNvSpPr txBox="1"/>
          <p:nvPr/>
        </p:nvSpPr>
        <p:spPr>
          <a:xfrm>
            <a:off x="412193" y="918045"/>
            <a:ext cx="6000751"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fr-FR" sz="4400" b="1" dirty="0">
                <a:solidFill>
                  <a:srgbClr val="6600CD"/>
                </a:solidFill>
              </a:rPr>
              <a:t>Ordinateurs portables </a:t>
            </a:r>
            <a:r>
              <a:rPr lang="fr-FR" b="1" dirty="0"/>
              <a:t>*</a:t>
            </a:r>
            <a:endParaRPr lang="fr-FR" b="1" dirty="0">
              <a:ln w="6600">
                <a:solidFill>
                  <a:schemeClr val="accent2"/>
                </a:solidFill>
                <a:prstDash val="solid"/>
              </a:ln>
              <a:effectLst>
                <a:outerShdw dist="38100" dir="2700000" algn="tl" rotWithShape="0">
                  <a:schemeClr val="accent2"/>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Zone de texte 1034">
            <a:extLst>
              <a:ext uri="{FF2B5EF4-FFF2-40B4-BE49-F238E27FC236}">
                <a16:creationId xmlns:a16="http://schemas.microsoft.com/office/drawing/2014/main" id="{415B926F-17D0-0A50-0F2E-9395F70EDDFA}"/>
              </a:ext>
            </a:extLst>
          </p:cNvPr>
          <p:cNvSpPr txBox="1"/>
          <p:nvPr/>
        </p:nvSpPr>
        <p:spPr>
          <a:xfrm>
            <a:off x="143799" y="2477880"/>
            <a:ext cx="4226879" cy="3294235"/>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a typeface="Times New Roman" panose="02020603050405020304" pitchFamily="18" charset="0"/>
                <a:cs typeface="Times New Roman" panose="02020603050405020304" pitchFamily="18" charset="0"/>
              </a:rPr>
              <a:t>Lenovo </a:t>
            </a:r>
            <a:r>
              <a:rPr lang="fr-FR" sz="2000" b="1" dirty="0" err="1">
                <a:solidFill>
                  <a:srgbClr val="A5A5A5"/>
                </a:solidFill>
                <a:ea typeface="Times New Roman" panose="02020603050405020304" pitchFamily="18" charset="0"/>
                <a:cs typeface="Times New Roman" panose="02020603050405020304" pitchFamily="18" charset="0"/>
              </a:rPr>
              <a:t>Thinkbook</a:t>
            </a:r>
            <a:r>
              <a:rPr lang="fr-FR" sz="2000" b="1" dirty="0">
                <a:solidFill>
                  <a:srgbClr val="A5A5A5"/>
                </a:solidFill>
                <a:ea typeface="Times New Roman" panose="02020603050405020304" pitchFamily="18" charset="0"/>
                <a:cs typeface="Times New Roman" panose="02020603050405020304" pitchFamily="18" charset="0"/>
              </a:rPr>
              <a:t> i3</a:t>
            </a:r>
            <a:endParaRPr lang="fr-FR" sz="2000" b="1" dirty="0">
              <a:solidFill>
                <a:srgbClr val="A5A5A5"/>
              </a:solidFill>
              <a:effectLst/>
              <a:ea typeface="Times New Roman" panose="02020603050405020304" pitchFamily="18" charset="0"/>
              <a:cs typeface="Times New Roman" panose="02020603050405020304" pitchFamily="18" charset="0"/>
            </a:endParaRPr>
          </a:p>
          <a:p>
            <a:r>
              <a:rPr lang="fr-FR" sz="1600" dirty="0">
                <a:ea typeface="Times New Roman" panose="02020603050405020304" pitchFamily="18" charset="0"/>
                <a:cs typeface="Times New Roman" panose="02020603050405020304" pitchFamily="18" charset="0"/>
              </a:rPr>
              <a:t>Ordinateur portable entrée de gamme adapté pour un usage de bureautique ou de compatibilité.</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Fiche technique :</a:t>
            </a:r>
            <a:endParaRPr lang="fr-FR" sz="1600" dirty="0">
              <a:effectLst/>
              <a:ea typeface="Times New Roman" panose="02020603050405020304" pitchFamily="18" charset="0"/>
              <a:cs typeface="Times New Roman" panose="02020603050405020304" pitchFamily="18" charset="0"/>
            </a:endParaRPr>
          </a:p>
          <a:p>
            <a:pPr marL="34290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Processeur type </a:t>
            </a:r>
            <a:r>
              <a:rPr lang="fr-FR" sz="1400" dirty="0" err="1">
                <a:effectLst/>
                <a:ea typeface="Times New Roman" panose="02020603050405020304" pitchFamily="18" charset="0"/>
                <a:cs typeface="Times New Roman" panose="02020603050405020304" pitchFamily="18" charset="0"/>
              </a:rPr>
              <a:t>Core</a:t>
            </a:r>
            <a:r>
              <a:rPr lang="fr-FR" sz="1400" dirty="0">
                <a:effectLst/>
                <a:ea typeface="Times New Roman" panose="02020603050405020304" pitchFamily="18" charset="0"/>
                <a:cs typeface="Times New Roman" panose="02020603050405020304" pitchFamily="18" charset="0"/>
              </a:rPr>
              <a:t> i3</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Times New Roman" panose="02020603050405020304" pitchFamily="18" charset="0"/>
              </a:rPr>
              <a:t>8</a:t>
            </a:r>
            <a:r>
              <a:rPr lang="fr-FR" sz="1400" dirty="0">
                <a:effectLst/>
                <a:ea typeface="Times New Roman" panose="02020603050405020304" pitchFamily="18" charset="0"/>
                <a:cs typeface="Times New Roman" panose="02020603050405020304" pitchFamily="18" charset="0"/>
              </a:rPr>
              <a:t> Go RAM</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SSD </a:t>
            </a:r>
            <a:r>
              <a:rPr lang="fr-FR" sz="1400" dirty="0">
                <a:ea typeface="Times New Roman" panose="02020603050405020304" pitchFamily="18" charset="0"/>
                <a:cs typeface="Times New Roman" panose="02020603050405020304" pitchFamily="18" charset="0"/>
              </a:rPr>
              <a:t>256</a:t>
            </a:r>
            <a:r>
              <a:rPr lang="fr-FR" sz="1400" dirty="0">
                <a:effectLst/>
                <a:ea typeface="Times New Roman" panose="02020603050405020304" pitchFamily="18" charset="0"/>
                <a:cs typeface="Times New Roman" panose="02020603050405020304" pitchFamily="18" charset="0"/>
              </a:rPr>
              <a:t>Go</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Windows 10 Pro</a:t>
            </a:r>
            <a:endParaRPr lang="fr-FR" sz="1600" dirty="0">
              <a:effectLst/>
              <a:ea typeface="Times New Roman" panose="02020603050405020304" pitchFamily="18" charset="0"/>
              <a:cs typeface="Times New Roman" panose="02020603050405020304" pitchFamily="18" charset="0"/>
            </a:endParaRPr>
          </a:p>
          <a:p>
            <a:pPr lvl="0"/>
            <a:r>
              <a:rPr lang="fr-FR" sz="1600" dirty="0">
                <a:effectLst/>
                <a:ea typeface="Times New Roman" panose="02020603050405020304" pitchFamily="18" charset="0"/>
                <a:cs typeface="Times New Roman" panose="02020603050405020304" pitchFamily="18" charset="0"/>
              </a:rPr>
              <a:t>-      Écran 15,6’’</a:t>
            </a: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29" name="Rectangle 28">
            <a:extLst>
              <a:ext uri="{FF2B5EF4-FFF2-40B4-BE49-F238E27FC236}">
                <a16:creationId xmlns:a16="http://schemas.microsoft.com/office/drawing/2014/main" id="{77E8C65A-676A-01ED-6065-D70B85EE0FC3}"/>
              </a:ext>
            </a:extLst>
          </p:cNvPr>
          <p:cNvSpPr/>
          <p:nvPr/>
        </p:nvSpPr>
        <p:spPr>
          <a:xfrm>
            <a:off x="3976610" y="2592180"/>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1F3D0916-8CC4-4650-AFCB-8202A3F18BB8}"/>
              </a:ext>
            </a:extLst>
          </p:cNvPr>
          <p:cNvSpPr txBox="1"/>
          <p:nvPr/>
        </p:nvSpPr>
        <p:spPr>
          <a:xfrm>
            <a:off x="158749" y="5438304"/>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31" name="Rectangle 30">
            <a:extLst>
              <a:ext uri="{FF2B5EF4-FFF2-40B4-BE49-F238E27FC236}">
                <a16:creationId xmlns:a16="http://schemas.microsoft.com/office/drawing/2014/main" id="{186E5896-4E57-62DD-A17E-50BFE45CD8BA}"/>
              </a:ext>
            </a:extLst>
          </p:cNvPr>
          <p:cNvSpPr/>
          <p:nvPr/>
        </p:nvSpPr>
        <p:spPr>
          <a:xfrm>
            <a:off x="1190439" y="5479237"/>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A5BD4A6B-DD00-3CAE-CE2E-92E9833C94D5}"/>
              </a:ext>
            </a:extLst>
          </p:cNvPr>
          <p:cNvSpPr txBox="1"/>
          <p:nvPr/>
        </p:nvSpPr>
        <p:spPr>
          <a:xfrm>
            <a:off x="1609035" y="5445193"/>
            <a:ext cx="2791192" cy="307777"/>
          </a:xfrm>
          <a:prstGeom prst="rect">
            <a:avLst/>
          </a:prstGeom>
          <a:noFill/>
        </p:spPr>
        <p:txBody>
          <a:bodyPr wrap="square" rtlCol="0">
            <a:spAutoFit/>
          </a:bodyPr>
          <a:lstStyle/>
          <a:p>
            <a:pPr algn="r"/>
            <a:r>
              <a:rPr lang="fr-FR" sz="1400" b="1" i="1" dirty="0"/>
              <a:t>35€/mois</a:t>
            </a:r>
          </a:p>
        </p:txBody>
      </p:sp>
      <p:sp>
        <p:nvSpPr>
          <p:cNvPr id="33" name="Zone de texte 1034">
            <a:extLst>
              <a:ext uri="{FF2B5EF4-FFF2-40B4-BE49-F238E27FC236}">
                <a16:creationId xmlns:a16="http://schemas.microsoft.com/office/drawing/2014/main" id="{476FBD3D-A675-AFFC-829D-4E70B8024D9A}"/>
              </a:ext>
            </a:extLst>
          </p:cNvPr>
          <p:cNvSpPr txBox="1"/>
          <p:nvPr/>
        </p:nvSpPr>
        <p:spPr>
          <a:xfrm>
            <a:off x="2501053" y="6499372"/>
            <a:ext cx="4226879" cy="3294235"/>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a typeface="Times New Roman" panose="02020603050405020304" pitchFamily="18" charset="0"/>
                <a:cs typeface="Times New Roman" panose="02020603050405020304" pitchFamily="18" charset="0"/>
              </a:rPr>
              <a:t>Lenovo </a:t>
            </a:r>
            <a:r>
              <a:rPr lang="fr-FR" sz="2000" b="1" dirty="0" err="1">
                <a:solidFill>
                  <a:srgbClr val="A5A5A5"/>
                </a:solidFill>
                <a:ea typeface="Times New Roman" panose="02020603050405020304" pitchFamily="18" charset="0"/>
                <a:cs typeface="Times New Roman" panose="02020603050405020304" pitchFamily="18" charset="0"/>
              </a:rPr>
              <a:t>Thinkbook</a:t>
            </a:r>
            <a:r>
              <a:rPr lang="fr-FR" sz="2000" b="1" dirty="0">
                <a:solidFill>
                  <a:srgbClr val="A5A5A5"/>
                </a:solidFill>
                <a:ea typeface="Times New Roman" panose="02020603050405020304" pitchFamily="18" charset="0"/>
                <a:cs typeface="Times New Roman" panose="02020603050405020304" pitchFamily="18" charset="0"/>
              </a:rPr>
              <a:t> i5</a:t>
            </a:r>
            <a:endParaRPr lang="fr-FR" sz="2000" b="1" dirty="0">
              <a:solidFill>
                <a:srgbClr val="A5A5A5"/>
              </a:solidFill>
              <a:effectLst/>
              <a:ea typeface="Times New Roman" panose="02020603050405020304" pitchFamily="18" charset="0"/>
              <a:cs typeface="Times New Roman" panose="02020603050405020304" pitchFamily="18" charset="0"/>
            </a:endParaRPr>
          </a:p>
          <a:p>
            <a:r>
              <a:rPr lang="fr-FR" sz="1600" dirty="0">
                <a:ea typeface="Times New Roman" panose="02020603050405020304" pitchFamily="18" charset="0"/>
                <a:cs typeface="Times New Roman" panose="02020603050405020304" pitchFamily="18" charset="0"/>
              </a:rPr>
              <a:t>Ordinateur portable milieu de gamme adapté pour un usage de bureautique plus exigeant.</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Fiche technique :</a:t>
            </a:r>
            <a:endParaRPr lang="fr-FR" sz="1600" dirty="0">
              <a:effectLst/>
              <a:ea typeface="Times New Roman" panose="02020603050405020304" pitchFamily="18" charset="0"/>
              <a:cs typeface="Times New Roman" panose="02020603050405020304" pitchFamily="18" charset="0"/>
            </a:endParaRPr>
          </a:p>
          <a:p>
            <a:pPr marL="34290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Processeur type </a:t>
            </a:r>
            <a:r>
              <a:rPr lang="fr-FR" sz="1400" dirty="0" err="1">
                <a:effectLst/>
                <a:ea typeface="Times New Roman" panose="02020603050405020304" pitchFamily="18" charset="0"/>
                <a:cs typeface="Times New Roman" panose="02020603050405020304" pitchFamily="18" charset="0"/>
              </a:rPr>
              <a:t>Core</a:t>
            </a:r>
            <a:r>
              <a:rPr lang="fr-FR" sz="1400" dirty="0">
                <a:effectLst/>
                <a:ea typeface="Times New Roman" panose="02020603050405020304" pitchFamily="18" charset="0"/>
                <a:cs typeface="Times New Roman" panose="02020603050405020304" pitchFamily="18" charset="0"/>
              </a:rPr>
              <a:t> i5</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Times New Roman" panose="02020603050405020304" pitchFamily="18" charset="0"/>
              </a:rPr>
              <a:t>8</a:t>
            </a:r>
            <a:r>
              <a:rPr lang="fr-FR" sz="1400" dirty="0">
                <a:effectLst/>
                <a:ea typeface="Times New Roman" panose="02020603050405020304" pitchFamily="18" charset="0"/>
                <a:cs typeface="Times New Roman" panose="02020603050405020304" pitchFamily="18" charset="0"/>
              </a:rPr>
              <a:t> Go RAM</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SSD </a:t>
            </a:r>
            <a:r>
              <a:rPr lang="fr-FR" sz="1400" dirty="0">
                <a:ea typeface="Times New Roman" panose="02020603050405020304" pitchFamily="18" charset="0"/>
                <a:cs typeface="Times New Roman" panose="02020603050405020304" pitchFamily="18" charset="0"/>
              </a:rPr>
              <a:t>256</a:t>
            </a:r>
            <a:r>
              <a:rPr lang="fr-FR" sz="1400" dirty="0">
                <a:effectLst/>
                <a:ea typeface="Times New Roman" panose="02020603050405020304" pitchFamily="18" charset="0"/>
                <a:cs typeface="Times New Roman" panose="02020603050405020304" pitchFamily="18" charset="0"/>
              </a:rPr>
              <a:t>Go</a:t>
            </a:r>
            <a:endParaRPr lang="fr-FR" sz="1600" dirty="0">
              <a:effectLst/>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ffectLst/>
                <a:ea typeface="Times New Roman" panose="02020603050405020304" pitchFamily="18" charset="0"/>
                <a:cs typeface="Times New Roman" panose="02020603050405020304" pitchFamily="18" charset="0"/>
              </a:rPr>
              <a:t>Windows 10 Pro</a:t>
            </a:r>
            <a:endParaRPr lang="fr-FR" sz="1600" dirty="0">
              <a:effectLst/>
              <a:ea typeface="Times New Roman" panose="02020603050405020304" pitchFamily="18" charset="0"/>
              <a:cs typeface="Times New Roman" panose="02020603050405020304" pitchFamily="18" charset="0"/>
            </a:endParaRPr>
          </a:p>
          <a:p>
            <a:pPr lvl="0"/>
            <a:r>
              <a:rPr lang="fr-FR" sz="1600" dirty="0">
                <a:effectLst/>
                <a:ea typeface="Times New Roman" panose="02020603050405020304" pitchFamily="18" charset="0"/>
                <a:cs typeface="Times New Roman" panose="02020603050405020304" pitchFamily="18" charset="0"/>
              </a:rPr>
              <a:t>-      Écran Lenovo 15,6’’</a:t>
            </a: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34" name="Rectangle 33">
            <a:extLst>
              <a:ext uri="{FF2B5EF4-FFF2-40B4-BE49-F238E27FC236}">
                <a16:creationId xmlns:a16="http://schemas.microsoft.com/office/drawing/2014/main" id="{29AC545B-C9A5-1572-41CC-39CDAF2190AA}"/>
              </a:ext>
            </a:extLst>
          </p:cNvPr>
          <p:cNvSpPr/>
          <p:nvPr/>
        </p:nvSpPr>
        <p:spPr>
          <a:xfrm>
            <a:off x="6333864" y="6613672"/>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8CCEACBC-6136-1878-7C07-3DEF610B3645}"/>
              </a:ext>
            </a:extLst>
          </p:cNvPr>
          <p:cNvSpPr txBox="1"/>
          <p:nvPr/>
        </p:nvSpPr>
        <p:spPr>
          <a:xfrm>
            <a:off x="2516003" y="9459796"/>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36" name="Rectangle 35">
            <a:extLst>
              <a:ext uri="{FF2B5EF4-FFF2-40B4-BE49-F238E27FC236}">
                <a16:creationId xmlns:a16="http://schemas.microsoft.com/office/drawing/2014/main" id="{26ED08DE-1184-3373-417B-C0EABDE12D64}"/>
              </a:ext>
            </a:extLst>
          </p:cNvPr>
          <p:cNvSpPr/>
          <p:nvPr/>
        </p:nvSpPr>
        <p:spPr>
          <a:xfrm>
            <a:off x="3547693" y="9500729"/>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C9BAFD65-32C9-53F7-933A-CA6989E72ABC}"/>
              </a:ext>
            </a:extLst>
          </p:cNvPr>
          <p:cNvSpPr txBox="1"/>
          <p:nvPr/>
        </p:nvSpPr>
        <p:spPr>
          <a:xfrm>
            <a:off x="3966289" y="9466685"/>
            <a:ext cx="2791192" cy="307777"/>
          </a:xfrm>
          <a:prstGeom prst="rect">
            <a:avLst/>
          </a:prstGeom>
          <a:noFill/>
        </p:spPr>
        <p:txBody>
          <a:bodyPr wrap="square" rtlCol="0">
            <a:spAutoFit/>
          </a:bodyPr>
          <a:lstStyle/>
          <a:p>
            <a:pPr algn="r"/>
            <a:r>
              <a:rPr lang="fr-FR" sz="1400" b="1" i="1" dirty="0"/>
              <a:t>40€/mois</a:t>
            </a:r>
          </a:p>
        </p:txBody>
      </p:sp>
    </p:spTree>
    <p:extLst>
      <p:ext uri="{BB962C8B-B14F-4D97-AF65-F5344CB8AC3E}">
        <p14:creationId xmlns:p14="http://schemas.microsoft.com/office/powerpoint/2010/main" val="180643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Zone de texte 1031">
            <a:extLst>
              <a:ext uri="{FF2B5EF4-FFF2-40B4-BE49-F238E27FC236}">
                <a16:creationId xmlns:a16="http://schemas.microsoft.com/office/drawing/2014/main" id="{4C86DBA0-19DA-44FB-9DAA-828624A0BF94}"/>
              </a:ext>
            </a:extLst>
          </p:cNvPr>
          <p:cNvSpPr txBox="1"/>
          <p:nvPr/>
        </p:nvSpPr>
        <p:spPr>
          <a:xfrm>
            <a:off x="375205" y="3834327"/>
            <a:ext cx="3101844" cy="1362075"/>
          </a:xfrm>
          <a:prstGeom prst="rect">
            <a:avLst/>
          </a:prstGeom>
          <a:noFill/>
          <a:ln w="6350">
            <a:noFill/>
          </a:ln>
        </p:spPr>
        <p:txBody>
          <a:bodyPr rot="0" spcFirstLastPara="0" vert="horz" wrap="square" lIns="182880" tIns="182880" rIns="91440" bIns="45720" numCol="1" spcCol="0" rtlCol="0" fromWordArt="0" anchor="t" anchorCtr="0" forceAA="0" compatLnSpc="1">
            <a:prstTxWarp prst="textNoShape">
              <a:avLst/>
            </a:prstTxWarp>
            <a:noAutofit/>
          </a:bodyPr>
          <a:lstStyle/>
          <a:p>
            <a:pPr>
              <a:spcAft>
                <a:spcPts val="1000"/>
              </a:spcAft>
            </a:pPr>
            <a:r>
              <a:rPr lang="fr-FR" sz="2200" b="1" dirty="0">
                <a:solidFill>
                  <a:srgbClr val="A5A5A5"/>
                </a:solidFill>
                <a:effectLst/>
                <a:latin typeface="Calibri" panose="020F0502020204030204" pitchFamily="34" charset="0"/>
                <a:ea typeface="Times New Roman" panose="02020603050405020304" pitchFamily="18" charset="0"/>
                <a:cs typeface="Times New Roman" panose="02020603050405020304" pitchFamily="18" charset="0"/>
              </a:rPr>
              <a:t>Durée de leasing</a:t>
            </a:r>
          </a:p>
          <a:p>
            <a:r>
              <a:rPr lang="fr-FR" sz="1900" dirty="0">
                <a:effectLst/>
                <a:latin typeface="Calibri" panose="020F0502020204030204" pitchFamily="34" charset="0"/>
                <a:ea typeface="Times New Roman" panose="02020603050405020304" pitchFamily="18" charset="0"/>
                <a:cs typeface="Times New Roman" panose="02020603050405020304" pitchFamily="18" charset="0"/>
              </a:rPr>
              <a:t>Toutes les offres de leasing se font sur 36 mois.</a:t>
            </a:r>
          </a:p>
          <a:p>
            <a:r>
              <a:rPr lang="fr-FR" sz="23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fr-FR" sz="2300" b="1"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4" name="Zone de texte 1031">
            <a:extLst>
              <a:ext uri="{FF2B5EF4-FFF2-40B4-BE49-F238E27FC236}">
                <a16:creationId xmlns:a16="http://schemas.microsoft.com/office/drawing/2014/main" id="{B9DCAAA8-2BA3-40C4-8648-E8DFC1E6741E}"/>
              </a:ext>
            </a:extLst>
          </p:cNvPr>
          <p:cNvSpPr txBox="1"/>
          <p:nvPr/>
        </p:nvSpPr>
        <p:spPr>
          <a:xfrm>
            <a:off x="3263134" y="5446610"/>
            <a:ext cx="3416182" cy="1362075"/>
          </a:xfrm>
          <a:prstGeom prst="rect">
            <a:avLst/>
          </a:prstGeom>
          <a:noFill/>
          <a:ln w="6350">
            <a:noFill/>
          </a:ln>
        </p:spPr>
        <p:txBody>
          <a:bodyPr rot="0" spcFirstLastPara="0" vert="horz" wrap="square" lIns="182880" tIns="182880" rIns="91440" bIns="45720" numCol="1" spcCol="0" rtlCol="0" fromWordArt="0" anchor="t" anchorCtr="0" forceAA="0" compatLnSpc="1">
            <a:prstTxWarp prst="textNoShape">
              <a:avLst/>
            </a:prstTxWarp>
            <a:noAutofit/>
          </a:bodyPr>
          <a:lstStyle/>
          <a:p>
            <a:pPr>
              <a:spcAft>
                <a:spcPts val="1000"/>
              </a:spcAft>
            </a:pPr>
            <a:r>
              <a:rPr lang="fr-FR" sz="2200" b="1" dirty="0">
                <a:solidFill>
                  <a:srgbClr val="A5A5A5"/>
                </a:solidFill>
                <a:effectLst/>
                <a:latin typeface="Calibri" panose="020F0502020204030204" pitchFamily="34" charset="0"/>
                <a:ea typeface="Times New Roman" panose="02020603050405020304" pitchFamily="18" charset="0"/>
                <a:cs typeface="Times New Roman" panose="02020603050405020304" pitchFamily="18" charset="0"/>
              </a:rPr>
              <a:t>Garantie et remplacement</a:t>
            </a:r>
          </a:p>
          <a:p>
            <a:r>
              <a:rPr lang="fr-FR" dirty="0">
                <a:effectLst/>
                <a:latin typeface="Calibri" panose="020F0502020204030204" pitchFamily="34" charset="0"/>
                <a:ea typeface="Times New Roman" panose="02020603050405020304" pitchFamily="18" charset="0"/>
                <a:cs typeface="Times New Roman" panose="02020603050405020304" pitchFamily="18" charset="0"/>
              </a:rPr>
              <a:t>Tous les produits sont garantis 3 ans sur site. Un problème ? On vient réparer ou remplacer votre poste dans les meilleurs délais</a:t>
            </a:r>
          </a:p>
          <a:p>
            <a:r>
              <a:rPr lang="fr-FR"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5" name="Zone de texte 1031">
            <a:extLst>
              <a:ext uri="{FF2B5EF4-FFF2-40B4-BE49-F238E27FC236}">
                <a16:creationId xmlns:a16="http://schemas.microsoft.com/office/drawing/2014/main" id="{C71BDC0F-A7B8-42FD-BBC9-C58C52A7C09E}"/>
              </a:ext>
            </a:extLst>
          </p:cNvPr>
          <p:cNvSpPr txBox="1"/>
          <p:nvPr/>
        </p:nvSpPr>
        <p:spPr>
          <a:xfrm>
            <a:off x="375205" y="7637363"/>
            <a:ext cx="3101844" cy="2130437"/>
          </a:xfrm>
          <a:prstGeom prst="rect">
            <a:avLst/>
          </a:prstGeom>
          <a:noFill/>
          <a:ln w="6350">
            <a:noFill/>
          </a:ln>
        </p:spPr>
        <p:txBody>
          <a:bodyPr rot="0" spcFirstLastPara="0" vert="horz" wrap="square" lIns="182880" tIns="182880" rIns="91440" bIns="45720" numCol="1" spcCol="0" rtlCol="0" fromWordArt="0" anchor="t" anchorCtr="0" forceAA="0" compatLnSpc="1">
            <a:prstTxWarp prst="textNoShape">
              <a:avLst/>
            </a:prstTxWarp>
            <a:noAutofit/>
          </a:bodyPr>
          <a:lstStyle/>
          <a:p>
            <a:pPr>
              <a:spcAft>
                <a:spcPts val="1000"/>
              </a:spcAft>
            </a:pPr>
            <a:r>
              <a:rPr lang="fr-FR" b="1" dirty="0">
                <a:solidFill>
                  <a:srgbClr val="A5A5A5"/>
                </a:solidFill>
                <a:effectLst/>
                <a:latin typeface="Calibri" panose="020F0502020204030204" pitchFamily="34" charset="0"/>
                <a:ea typeface="Times New Roman" panose="02020603050405020304" pitchFamily="18" charset="0"/>
                <a:cs typeface="Times New Roman" panose="02020603050405020304" pitchFamily="18" charset="0"/>
              </a:rPr>
              <a:t>Disponibilité et ajustement</a:t>
            </a:r>
          </a:p>
          <a:p>
            <a:r>
              <a:rPr lang="fr-FR" sz="1900" dirty="0">
                <a:effectLst/>
                <a:latin typeface="Calibri" panose="020F0502020204030204" pitchFamily="34" charset="0"/>
                <a:ea typeface="Times New Roman" panose="02020603050405020304" pitchFamily="18" charset="0"/>
                <a:cs typeface="Times New Roman" panose="02020603050405020304" pitchFamily="18" charset="0"/>
              </a:rPr>
              <a:t>Toutes les offres sont adaptables soit de Lenovo à HP ou encore de Intel à </a:t>
            </a:r>
            <a:r>
              <a:rPr lang="fr-FR" sz="1900" dirty="0" err="1">
                <a:effectLst/>
                <a:latin typeface="Calibri" panose="020F0502020204030204" pitchFamily="34" charset="0"/>
                <a:ea typeface="Times New Roman" panose="02020603050405020304" pitchFamily="18" charset="0"/>
                <a:cs typeface="Times New Roman" panose="02020603050405020304" pitchFamily="18" charset="0"/>
              </a:rPr>
              <a:t>Ryzen</a:t>
            </a:r>
            <a:r>
              <a:rPr lang="fr-FR" sz="1900" dirty="0">
                <a:effectLst/>
                <a:latin typeface="Calibri" panose="020F0502020204030204" pitchFamily="34" charset="0"/>
                <a:ea typeface="Times New Roman" panose="02020603050405020304" pitchFamily="18" charset="0"/>
                <a:cs typeface="Times New Roman" panose="02020603050405020304" pitchFamily="18" charset="0"/>
              </a:rPr>
              <a:t> pour les processeurs.</a:t>
            </a:r>
          </a:p>
          <a:p>
            <a:r>
              <a:rPr lang="fr-FR"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17" name="Image 16">
            <a:extLst>
              <a:ext uri="{FF2B5EF4-FFF2-40B4-BE49-F238E27FC236}">
                <a16:creationId xmlns:a16="http://schemas.microsoft.com/office/drawing/2014/main" id="{D609C1E1-7939-4766-B0AB-5A73391DC4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0290" y="3041206"/>
            <a:ext cx="2356094" cy="2379824"/>
          </a:xfrm>
          <a:prstGeom prst="rect">
            <a:avLst/>
          </a:prstGeom>
          <a:noFill/>
          <a:ln>
            <a:noFill/>
          </a:ln>
        </p:spPr>
      </p:pic>
      <p:sp>
        <p:nvSpPr>
          <p:cNvPr id="21" name="Zone de texte 990">
            <a:extLst>
              <a:ext uri="{FF2B5EF4-FFF2-40B4-BE49-F238E27FC236}">
                <a16:creationId xmlns:a16="http://schemas.microsoft.com/office/drawing/2014/main" id="{5ECB41D0-BE04-474C-885C-A4AA9A2F0A47}"/>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pic>
        <p:nvPicPr>
          <p:cNvPr id="2050" name="Picture 2" descr="Illustrations Dicône Sa Conception De Logo Pc De Bureau Vecteurs libres de  droits et plus d'images vectorielles de Affaires - iStock">
            <a:extLst>
              <a:ext uri="{FF2B5EF4-FFF2-40B4-BE49-F238E27FC236}">
                <a16:creationId xmlns:a16="http://schemas.microsoft.com/office/drawing/2014/main" id="{09C4EE4A-000D-4E56-813F-AA6926C66C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84" y="5018008"/>
            <a:ext cx="2817313" cy="28173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computer logo - Vector Art">
            <a:extLst>
              <a:ext uri="{FF2B5EF4-FFF2-40B4-BE49-F238E27FC236}">
                <a16:creationId xmlns:a16="http://schemas.microsoft.com/office/drawing/2014/main" id="{EFF1FE12-F052-4D2C-86A1-53DD633FDD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54" r="20548"/>
          <a:stretch/>
        </p:blipFill>
        <p:spPr bwMode="auto">
          <a:xfrm>
            <a:off x="3715346" y="7414312"/>
            <a:ext cx="2197420" cy="2576538"/>
          </a:xfrm>
          <a:prstGeom prst="rect">
            <a:avLst/>
          </a:prstGeom>
          <a:noFill/>
          <a:extLst>
            <a:ext uri="{909E8E84-426E-40DD-AFC4-6F175D3DCCD1}">
              <a14:hiddenFill xmlns:a14="http://schemas.microsoft.com/office/drawing/2010/main">
                <a:solidFill>
                  <a:srgbClr val="FFFFFF"/>
                </a:solidFill>
              </a14:hiddenFill>
            </a:ext>
          </a:extLst>
        </p:spPr>
      </p:pic>
      <p:sp>
        <p:nvSpPr>
          <p:cNvPr id="16" name="Zone de texte 990">
            <a:extLst>
              <a:ext uri="{FF2B5EF4-FFF2-40B4-BE49-F238E27FC236}">
                <a16:creationId xmlns:a16="http://schemas.microsoft.com/office/drawing/2014/main" id="{E3D662F2-31CC-BD3D-B261-D6512AA5C7E3}"/>
              </a:ext>
            </a:extLst>
          </p:cNvPr>
          <p:cNvSpPr txBox="1">
            <a:spLocks noChangeArrowheads="1"/>
          </p:cNvSpPr>
          <p:nvPr/>
        </p:nvSpPr>
        <p:spPr bwMode="auto">
          <a:xfrm>
            <a:off x="701515" y="137385"/>
            <a:ext cx="905510" cy="26289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8</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pic>
        <p:nvPicPr>
          <p:cNvPr id="20" name="Image 19">
            <a:extLst>
              <a:ext uri="{FF2B5EF4-FFF2-40B4-BE49-F238E27FC236}">
                <a16:creationId xmlns:a16="http://schemas.microsoft.com/office/drawing/2014/main" id="{7E39FC8B-B18A-C022-6A9B-988586D03C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22" name="Zone de texte 973">
            <a:extLst>
              <a:ext uri="{FF2B5EF4-FFF2-40B4-BE49-F238E27FC236}">
                <a16:creationId xmlns:a16="http://schemas.microsoft.com/office/drawing/2014/main" id="{5F2BFE71-A81F-C665-D993-C990354D4E8A}"/>
              </a:ext>
            </a:extLst>
          </p:cNvPr>
          <p:cNvSpPr txBox="1"/>
          <p:nvPr/>
        </p:nvSpPr>
        <p:spPr>
          <a:xfrm>
            <a:off x="428624" y="2384138"/>
            <a:ext cx="600075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fr-FR" sz="3200" b="1" dirty="0">
                <a:solidFill>
                  <a:srgbClr val="6600CD"/>
                </a:solidFill>
              </a:rPr>
              <a:t>Informations complémentaires</a:t>
            </a:r>
            <a:endParaRPr lang="fr-FR" b="1" dirty="0">
              <a:ln w="6600">
                <a:solidFill>
                  <a:schemeClr val="accent2"/>
                </a:solidFill>
                <a:prstDash val="solid"/>
              </a:ln>
              <a:effectLst>
                <a:outerShdw dist="38100" dir="2700000" algn="tl" rotWithShape="0">
                  <a:schemeClr val="accent2"/>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Zone de texte 1034">
            <a:extLst>
              <a:ext uri="{FF2B5EF4-FFF2-40B4-BE49-F238E27FC236}">
                <a16:creationId xmlns:a16="http://schemas.microsoft.com/office/drawing/2014/main" id="{A92C54BD-97A7-1E7C-9BC6-9F55BAEC0EF4}"/>
              </a:ext>
            </a:extLst>
          </p:cNvPr>
          <p:cNvSpPr txBox="1"/>
          <p:nvPr/>
        </p:nvSpPr>
        <p:spPr>
          <a:xfrm>
            <a:off x="1363609" y="865133"/>
            <a:ext cx="4226879" cy="1437079"/>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a typeface="Times New Roman" panose="02020603050405020304" pitchFamily="18" charset="0"/>
                <a:cs typeface="Times New Roman" panose="02020603050405020304" pitchFamily="18" charset="0"/>
              </a:rPr>
              <a:t>Supplément ordinateurs portables</a:t>
            </a:r>
            <a:endParaRPr lang="fr-FR" sz="2000" b="1" dirty="0">
              <a:solidFill>
                <a:srgbClr val="A5A5A5"/>
              </a:solidFill>
              <a:effectLst/>
              <a:ea typeface="Times New Roman" panose="02020603050405020304" pitchFamily="18" charset="0"/>
              <a:cs typeface="Times New Roman" panose="02020603050405020304" pitchFamily="18" charset="0"/>
            </a:endParaRPr>
          </a:p>
          <a:p>
            <a:r>
              <a:rPr lang="fr-FR" sz="1600" dirty="0">
                <a:ea typeface="Times New Roman" panose="02020603050405020304" pitchFamily="18" charset="0"/>
                <a:cs typeface="Times New Roman" panose="02020603050405020304" pitchFamily="18" charset="0"/>
              </a:rPr>
              <a:t>Souris sans fil et pochette à ajouter avec les ordinateurs pour les offres portables.</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24" name="Rectangle 23">
            <a:extLst>
              <a:ext uri="{FF2B5EF4-FFF2-40B4-BE49-F238E27FC236}">
                <a16:creationId xmlns:a16="http://schemas.microsoft.com/office/drawing/2014/main" id="{4B209DD1-8A87-D8D2-1CF2-E404FA1F3FF0}"/>
              </a:ext>
            </a:extLst>
          </p:cNvPr>
          <p:cNvSpPr/>
          <p:nvPr/>
        </p:nvSpPr>
        <p:spPr>
          <a:xfrm>
            <a:off x="5150412" y="973777"/>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5E95590E-5DA1-5296-B4A0-FE2D09B177A8}"/>
              </a:ext>
            </a:extLst>
          </p:cNvPr>
          <p:cNvSpPr txBox="1"/>
          <p:nvPr/>
        </p:nvSpPr>
        <p:spPr>
          <a:xfrm>
            <a:off x="1349010" y="1970547"/>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26" name="Rectangle 25">
            <a:extLst>
              <a:ext uri="{FF2B5EF4-FFF2-40B4-BE49-F238E27FC236}">
                <a16:creationId xmlns:a16="http://schemas.microsoft.com/office/drawing/2014/main" id="{7B38F077-0213-D015-0E21-B7C22137F162}"/>
              </a:ext>
            </a:extLst>
          </p:cNvPr>
          <p:cNvSpPr/>
          <p:nvPr/>
        </p:nvSpPr>
        <p:spPr>
          <a:xfrm>
            <a:off x="2380700" y="2011480"/>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BE662FB8-49C7-BB98-9718-AF4FF93FBFF5}"/>
              </a:ext>
            </a:extLst>
          </p:cNvPr>
          <p:cNvSpPr txBox="1"/>
          <p:nvPr/>
        </p:nvSpPr>
        <p:spPr>
          <a:xfrm>
            <a:off x="2799296" y="1977436"/>
            <a:ext cx="2791192" cy="307777"/>
          </a:xfrm>
          <a:prstGeom prst="rect">
            <a:avLst/>
          </a:prstGeom>
          <a:noFill/>
        </p:spPr>
        <p:txBody>
          <a:bodyPr wrap="square" rtlCol="0">
            <a:spAutoFit/>
          </a:bodyPr>
          <a:lstStyle/>
          <a:p>
            <a:pPr algn="r"/>
            <a:r>
              <a:rPr lang="fr-FR" sz="1400" b="1" i="1" dirty="0"/>
              <a:t> 2,50€/mois</a:t>
            </a:r>
          </a:p>
        </p:txBody>
      </p:sp>
    </p:spTree>
    <p:extLst>
      <p:ext uri="{BB962C8B-B14F-4D97-AF65-F5344CB8AC3E}">
        <p14:creationId xmlns:p14="http://schemas.microsoft.com/office/powerpoint/2010/main" val="194339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CE959-C244-4EDC-B454-A418DE595094}"/>
              </a:ext>
            </a:extLst>
          </p:cNvPr>
          <p:cNvSpPr/>
          <p:nvPr/>
        </p:nvSpPr>
        <p:spPr>
          <a:xfrm>
            <a:off x="0" y="0"/>
            <a:ext cx="6858000" cy="666115"/>
          </a:xfrm>
          <a:prstGeom prst="rect">
            <a:avLst/>
          </a:prstGeom>
          <a:solidFill>
            <a:srgbClr val="66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fr-FR" sz="823" dirty="0"/>
          </a:p>
        </p:txBody>
      </p:sp>
      <p:sp>
        <p:nvSpPr>
          <p:cNvPr id="8" name="Rectangle 206">
            <a:extLst>
              <a:ext uri="{FF2B5EF4-FFF2-40B4-BE49-F238E27FC236}">
                <a16:creationId xmlns:a16="http://schemas.microsoft.com/office/drawing/2014/main" id="{1CD29E5B-B577-45EF-8343-74E4840BE629}"/>
              </a:ext>
            </a:extLst>
          </p:cNvPr>
          <p:cNvSpPr/>
          <p:nvPr/>
        </p:nvSpPr>
        <p:spPr>
          <a:xfrm>
            <a:off x="0" y="0"/>
            <a:ext cx="1992630" cy="666115"/>
          </a:xfrm>
          <a:custGeom>
            <a:avLst/>
            <a:gdLst>
              <a:gd name="connsiteX0" fmla="*/ 0 w 1626870"/>
              <a:gd name="connsiteY0" fmla="*/ 0 h 464820"/>
              <a:gd name="connsiteX1" fmla="*/ 1626870 w 1626870"/>
              <a:gd name="connsiteY1" fmla="*/ 0 h 464820"/>
              <a:gd name="connsiteX2" fmla="*/ 1626870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5028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435784 w 1626870"/>
              <a:gd name="connsiteY2" fmla="*/ 464820 h 464820"/>
              <a:gd name="connsiteX3" fmla="*/ 0 w 1626870"/>
              <a:gd name="connsiteY3" fmla="*/ 464820 h 464820"/>
              <a:gd name="connsiteX4" fmla="*/ 0 w 1626870"/>
              <a:gd name="connsiteY4" fmla="*/ 0 h 464820"/>
              <a:gd name="connsiteX0" fmla="*/ 0 w 1626870"/>
              <a:gd name="connsiteY0" fmla="*/ 0 h 464820"/>
              <a:gd name="connsiteX1" fmla="*/ 1626870 w 1626870"/>
              <a:gd name="connsiteY1" fmla="*/ 0 h 464820"/>
              <a:gd name="connsiteX2" fmla="*/ 1355106 w 1626870"/>
              <a:gd name="connsiteY2" fmla="*/ 464820 h 464820"/>
              <a:gd name="connsiteX3" fmla="*/ 0 w 1626870"/>
              <a:gd name="connsiteY3" fmla="*/ 464820 h 464820"/>
              <a:gd name="connsiteX4" fmla="*/ 0 w 162687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70" h="464820">
                <a:moveTo>
                  <a:pt x="0" y="0"/>
                </a:moveTo>
                <a:lnTo>
                  <a:pt x="1626870" y="0"/>
                </a:lnTo>
                <a:lnTo>
                  <a:pt x="1355106" y="464820"/>
                </a:lnTo>
                <a:lnTo>
                  <a:pt x="0" y="464820"/>
                </a:lnTo>
                <a:lnTo>
                  <a:pt x="0" y="0"/>
                </a:lnTo>
                <a:close/>
              </a:path>
            </a:pathLst>
          </a:cu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1" name="Zone de texte 990">
            <a:extLst>
              <a:ext uri="{FF2B5EF4-FFF2-40B4-BE49-F238E27FC236}">
                <a16:creationId xmlns:a16="http://schemas.microsoft.com/office/drawing/2014/main" id="{5ECB41D0-BE04-474C-885C-A4AA9A2F0A47}"/>
              </a:ext>
            </a:extLst>
          </p:cNvPr>
          <p:cNvSpPr txBox="1">
            <a:spLocks noChangeArrowheads="1"/>
          </p:cNvSpPr>
          <p:nvPr/>
        </p:nvSpPr>
        <p:spPr bwMode="auto">
          <a:xfrm>
            <a:off x="1992630" y="108664"/>
            <a:ext cx="4808220" cy="31194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fr-FR" sz="1400" dirty="0">
                <a:solidFill>
                  <a:srgbClr val="FFFFFF"/>
                </a:solidFill>
                <a:latin typeface="Biome Light" panose="020B0303030204020804" pitchFamily="34" charset="0"/>
                <a:ea typeface="Times New Roman" panose="02020603050405020304" pitchFamily="18" charset="0"/>
                <a:cs typeface="Biome Light" panose="020B0303030204020804" pitchFamily="34" charset="0"/>
              </a:rPr>
              <a:t>Pour toute information complémentaire</a:t>
            </a:r>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 </a:t>
            </a:r>
          </a:p>
          <a:p>
            <a:r>
              <a:rPr lang="fr-FR" sz="1400" dirty="0">
                <a:solidFill>
                  <a:srgbClr val="FFFFFF"/>
                </a:solidFill>
                <a:effectLst/>
                <a:latin typeface="Biome Light" panose="020B0303030204020804" pitchFamily="34" charset="0"/>
                <a:ea typeface="Times New Roman" panose="02020603050405020304" pitchFamily="18" charset="0"/>
                <a:cs typeface="Biome Light" panose="020B0303030204020804" pitchFamily="34" charset="0"/>
              </a:rPr>
              <a:t>appelez : 03-20-79-01-70</a:t>
            </a:r>
            <a:endParaRPr lang="fr-FR" sz="1400" dirty="0">
              <a:effectLst/>
              <a:latin typeface="Biome Light" panose="020B0303030204020804" pitchFamily="34" charset="0"/>
              <a:ea typeface="Times New Roman" panose="02020603050405020304" pitchFamily="18" charset="0"/>
              <a:cs typeface="Biome Light" panose="020B0303030204020804" pitchFamily="34" charset="0"/>
            </a:endParaRPr>
          </a:p>
        </p:txBody>
      </p:sp>
      <p:sp>
        <p:nvSpPr>
          <p:cNvPr id="16" name="Zone de texte 990">
            <a:extLst>
              <a:ext uri="{FF2B5EF4-FFF2-40B4-BE49-F238E27FC236}">
                <a16:creationId xmlns:a16="http://schemas.microsoft.com/office/drawing/2014/main" id="{E3D662F2-31CC-BD3D-B261-D6512AA5C7E3}"/>
              </a:ext>
            </a:extLst>
          </p:cNvPr>
          <p:cNvSpPr txBox="1">
            <a:spLocks noChangeArrowheads="1"/>
          </p:cNvSpPr>
          <p:nvPr/>
        </p:nvSpPr>
        <p:spPr bwMode="auto">
          <a:xfrm>
            <a:off x="701515" y="137385"/>
            <a:ext cx="905510" cy="26289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spcAft>
                <a:spcPts val="800"/>
              </a:spcAft>
            </a:pPr>
            <a:r>
              <a:rPr lang="fr-FR" sz="2000" b="1" spc="75" dirty="0">
                <a:solidFill>
                  <a:srgbClr val="FFFFFF"/>
                </a:solidFill>
                <a:effectLst/>
                <a:latin typeface="Biome Light" panose="020B0303030204020804" pitchFamily="34" charset="0"/>
                <a:ea typeface="DengXian" panose="02010600030101010101" pitchFamily="2" charset="-122"/>
                <a:cs typeface="Biome Light" panose="020B0303030204020804" pitchFamily="34" charset="0"/>
              </a:rPr>
              <a:t>Page 9</a:t>
            </a:r>
            <a:endParaRPr lang="fr-FR" sz="2000" spc="75" dirty="0">
              <a:effectLst/>
              <a:latin typeface="Biome Light" panose="020B0303030204020804" pitchFamily="34" charset="0"/>
              <a:ea typeface="DengXian" panose="02010600030101010101" pitchFamily="2" charset="-122"/>
              <a:cs typeface="Biome Light" panose="020B0303030204020804" pitchFamily="34" charset="0"/>
            </a:endParaRPr>
          </a:p>
        </p:txBody>
      </p:sp>
      <p:pic>
        <p:nvPicPr>
          <p:cNvPr id="20" name="Image 19">
            <a:extLst>
              <a:ext uri="{FF2B5EF4-FFF2-40B4-BE49-F238E27FC236}">
                <a16:creationId xmlns:a16="http://schemas.microsoft.com/office/drawing/2014/main" id="{7E39FC8B-B18A-C022-6A9B-988586D03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99" y="75829"/>
            <a:ext cx="402647" cy="514455"/>
          </a:xfrm>
          <a:prstGeom prst="rect">
            <a:avLst/>
          </a:prstGeom>
        </p:spPr>
      </p:pic>
      <p:sp>
        <p:nvSpPr>
          <p:cNvPr id="22" name="Zone de texte 973">
            <a:extLst>
              <a:ext uri="{FF2B5EF4-FFF2-40B4-BE49-F238E27FC236}">
                <a16:creationId xmlns:a16="http://schemas.microsoft.com/office/drawing/2014/main" id="{5F2BFE71-A81F-C665-D993-C990354D4E8A}"/>
              </a:ext>
            </a:extLst>
          </p:cNvPr>
          <p:cNvSpPr txBox="1"/>
          <p:nvPr/>
        </p:nvSpPr>
        <p:spPr>
          <a:xfrm>
            <a:off x="428624" y="785330"/>
            <a:ext cx="6000751"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fr-FR" sz="3600" b="1" dirty="0">
                <a:solidFill>
                  <a:srgbClr val="6600CD"/>
                </a:solidFill>
              </a:rPr>
              <a:t>Package Office 365</a:t>
            </a:r>
            <a:endParaRPr lang="fr-FR" sz="3600" b="1" dirty="0">
              <a:ln w="6600">
                <a:solidFill>
                  <a:schemeClr val="accent2"/>
                </a:solidFill>
                <a:prstDash val="solid"/>
              </a:ln>
              <a:effectLst>
                <a:outerShdw dist="38100" dir="2700000" algn="tl" rotWithShape="0">
                  <a:schemeClr val="accent2"/>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Zone de texte 1033">
            <a:extLst>
              <a:ext uri="{FF2B5EF4-FFF2-40B4-BE49-F238E27FC236}">
                <a16:creationId xmlns:a16="http://schemas.microsoft.com/office/drawing/2014/main" id="{584C0A35-273F-62AC-46EE-46D07C8AE436}"/>
              </a:ext>
            </a:extLst>
          </p:cNvPr>
          <p:cNvSpPr txBox="1"/>
          <p:nvPr/>
        </p:nvSpPr>
        <p:spPr>
          <a:xfrm>
            <a:off x="692962" y="1550876"/>
            <a:ext cx="5472074" cy="646331"/>
          </a:xfrm>
          <a:prstGeom prst="rect">
            <a:avLst/>
          </a:prstGeom>
          <a:noFill/>
          <a:ln w="6350">
            <a:noFill/>
          </a:ln>
        </p:spPr>
        <p:txBody>
          <a:bodyPr rot="0" spcFirstLastPara="0" vert="horz" wrap="square" lIns="182880" tIns="91440" rIns="91440" bIns="45720" numCol="1" spcCol="0" rtlCol="0" fromWordArt="0" anchor="t" anchorCtr="0" forceAA="0" compatLnSpc="1">
            <a:prstTxWarp prst="textNoShape">
              <a:avLst/>
            </a:prstTxWarp>
            <a:noAutofit/>
          </a:bodyPr>
          <a:lstStyle/>
          <a:p>
            <a:pPr algn="ct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Profitez d’une expérience bureautique simplifiée et efficace en utilisan</a:t>
            </a:r>
            <a:r>
              <a:rPr lang="fr-FR" sz="1600" dirty="0">
                <a:latin typeface="Calibri" panose="020F0502020204030204" pitchFamily="34" charset="0"/>
                <a:ea typeface="Times New Roman" panose="02020603050405020304" pitchFamily="18" charset="0"/>
                <a:cs typeface="Times New Roman" panose="02020603050405020304" pitchFamily="18" charset="0"/>
              </a:rPr>
              <a:t>t la suite Office 365.</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Zone de texte 1034">
            <a:extLst>
              <a:ext uri="{FF2B5EF4-FFF2-40B4-BE49-F238E27FC236}">
                <a16:creationId xmlns:a16="http://schemas.microsoft.com/office/drawing/2014/main" id="{FA411A28-37BB-BD1D-3DF7-F9D3AE8A9F3D}"/>
              </a:ext>
            </a:extLst>
          </p:cNvPr>
          <p:cNvSpPr txBox="1"/>
          <p:nvPr/>
        </p:nvSpPr>
        <p:spPr>
          <a:xfrm>
            <a:off x="158398" y="2656218"/>
            <a:ext cx="4226879" cy="1437079"/>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ffectLst/>
                <a:ea typeface="Times New Roman" panose="02020603050405020304" pitchFamily="18" charset="0"/>
                <a:cs typeface="Times New Roman" panose="02020603050405020304" pitchFamily="18" charset="0"/>
              </a:rPr>
              <a:t>Microsoft 365 Business Basic</a:t>
            </a:r>
          </a:p>
          <a:p>
            <a:r>
              <a:rPr lang="fr-FR" sz="1600" dirty="0">
                <a:ea typeface="Times New Roman" panose="02020603050405020304" pitchFamily="18" charset="0"/>
                <a:cs typeface="Times New Roman" panose="02020603050405020304" pitchFamily="18" charset="0"/>
              </a:rPr>
              <a:t>Comprend toutes les applications et un serveur de messagerie mais uniquement en WEB.</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29" name="Rectangle 28">
            <a:extLst>
              <a:ext uri="{FF2B5EF4-FFF2-40B4-BE49-F238E27FC236}">
                <a16:creationId xmlns:a16="http://schemas.microsoft.com/office/drawing/2014/main" id="{040D4B08-4AD1-F9BF-AF9C-87F3B6CB02CA}"/>
              </a:ext>
            </a:extLst>
          </p:cNvPr>
          <p:cNvSpPr/>
          <p:nvPr/>
        </p:nvSpPr>
        <p:spPr>
          <a:xfrm>
            <a:off x="3945201" y="2764862"/>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F4781ED1-63C6-8034-6E5E-EFEF234D2188}"/>
              </a:ext>
            </a:extLst>
          </p:cNvPr>
          <p:cNvSpPr txBox="1"/>
          <p:nvPr/>
        </p:nvSpPr>
        <p:spPr>
          <a:xfrm>
            <a:off x="143799" y="3761632"/>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31" name="Rectangle 30">
            <a:extLst>
              <a:ext uri="{FF2B5EF4-FFF2-40B4-BE49-F238E27FC236}">
                <a16:creationId xmlns:a16="http://schemas.microsoft.com/office/drawing/2014/main" id="{0CEC0EFC-383D-043E-68A8-02FC3329E4FC}"/>
              </a:ext>
            </a:extLst>
          </p:cNvPr>
          <p:cNvSpPr/>
          <p:nvPr/>
        </p:nvSpPr>
        <p:spPr>
          <a:xfrm>
            <a:off x="1175489" y="3802565"/>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0D00232C-F7AA-DCF3-9959-B2707EF2614A}"/>
              </a:ext>
            </a:extLst>
          </p:cNvPr>
          <p:cNvSpPr txBox="1"/>
          <p:nvPr/>
        </p:nvSpPr>
        <p:spPr>
          <a:xfrm>
            <a:off x="1594085" y="3768521"/>
            <a:ext cx="2791192" cy="307777"/>
          </a:xfrm>
          <a:prstGeom prst="rect">
            <a:avLst/>
          </a:prstGeom>
          <a:noFill/>
        </p:spPr>
        <p:txBody>
          <a:bodyPr wrap="square" rtlCol="0">
            <a:spAutoFit/>
          </a:bodyPr>
          <a:lstStyle/>
          <a:p>
            <a:pPr algn="r"/>
            <a:r>
              <a:rPr lang="fr-FR" sz="1400" b="1" i="1" dirty="0"/>
              <a:t> 5,10€/mois/utilisateur</a:t>
            </a:r>
          </a:p>
        </p:txBody>
      </p:sp>
      <p:sp>
        <p:nvSpPr>
          <p:cNvPr id="33" name="Zone de texte 1034">
            <a:extLst>
              <a:ext uri="{FF2B5EF4-FFF2-40B4-BE49-F238E27FC236}">
                <a16:creationId xmlns:a16="http://schemas.microsoft.com/office/drawing/2014/main" id="{6E78ACF1-D6E5-51F2-79E2-42AE68810880}"/>
              </a:ext>
            </a:extLst>
          </p:cNvPr>
          <p:cNvSpPr txBox="1"/>
          <p:nvPr/>
        </p:nvSpPr>
        <p:spPr>
          <a:xfrm>
            <a:off x="2385146" y="4252161"/>
            <a:ext cx="4226879" cy="1437079"/>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a typeface="Times New Roman" panose="02020603050405020304" pitchFamily="18" charset="0"/>
                <a:cs typeface="Times New Roman" panose="02020603050405020304" pitchFamily="18" charset="0"/>
              </a:rPr>
              <a:t>Microsoft 365 Apps for Business</a:t>
            </a:r>
            <a:endParaRPr lang="fr-FR" sz="2000" b="1" dirty="0">
              <a:solidFill>
                <a:srgbClr val="A5A5A5"/>
              </a:solidFill>
              <a:effectLst/>
              <a:ea typeface="Times New Roman" panose="02020603050405020304" pitchFamily="18" charset="0"/>
              <a:cs typeface="Times New Roman" panose="02020603050405020304" pitchFamily="18" charset="0"/>
            </a:endParaRPr>
          </a:p>
          <a:p>
            <a:r>
              <a:rPr lang="fr-FR" sz="1600" dirty="0">
                <a:ea typeface="Times New Roman" panose="02020603050405020304" pitchFamily="18" charset="0"/>
                <a:cs typeface="Times New Roman" panose="02020603050405020304" pitchFamily="18" charset="0"/>
              </a:rPr>
              <a:t>Comprend toutes les applications sans serveur de messagerie mais en application physique.</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34" name="Rectangle 33">
            <a:extLst>
              <a:ext uri="{FF2B5EF4-FFF2-40B4-BE49-F238E27FC236}">
                <a16:creationId xmlns:a16="http://schemas.microsoft.com/office/drawing/2014/main" id="{4800EB6D-323B-4323-5603-C29B98346B58}"/>
              </a:ext>
            </a:extLst>
          </p:cNvPr>
          <p:cNvSpPr/>
          <p:nvPr/>
        </p:nvSpPr>
        <p:spPr>
          <a:xfrm>
            <a:off x="6171949" y="4360805"/>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8757BF31-5B39-DB8E-128E-11D850604510}"/>
              </a:ext>
            </a:extLst>
          </p:cNvPr>
          <p:cNvSpPr txBox="1"/>
          <p:nvPr/>
        </p:nvSpPr>
        <p:spPr>
          <a:xfrm>
            <a:off x="2370547" y="5357575"/>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36" name="Rectangle 35">
            <a:extLst>
              <a:ext uri="{FF2B5EF4-FFF2-40B4-BE49-F238E27FC236}">
                <a16:creationId xmlns:a16="http://schemas.microsoft.com/office/drawing/2014/main" id="{73919228-92E7-71A4-53A9-87A309CB827C}"/>
              </a:ext>
            </a:extLst>
          </p:cNvPr>
          <p:cNvSpPr/>
          <p:nvPr/>
        </p:nvSpPr>
        <p:spPr>
          <a:xfrm>
            <a:off x="3402237" y="5398508"/>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94EC9DE9-C717-3557-B2DF-1D0605902637}"/>
              </a:ext>
            </a:extLst>
          </p:cNvPr>
          <p:cNvSpPr txBox="1"/>
          <p:nvPr/>
        </p:nvSpPr>
        <p:spPr>
          <a:xfrm>
            <a:off x="3820833" y="5364464"/>
            <a:ext cx="2791192" cy="307777"/>
          </a:xfrm>
          <a:prstGeom prst="rect">
            <a:avLst/>
          </a:prstGeom>
          <a:noFill/>
        </p:spPr>
        <p:txBody>
          <a:bodyPr wrap="square" rtlCol="0">
            <a:spAutoFit/>
          </a:bodyPr>
          <a:lstStyle/>
          <a:p>
            <a:pPr algn="r"/>
            <a:r>
              <a:rPr lang="fr-FR" sz="1400" b="1" i="1" dirty="0"/>
              <a:t> 8,80€/mois/utilisateur</a:t>
            </a:r>
          </a:p>
        </p:txBody>
      </p:sp>
      <p:sp>
        <p:nvSpPr>
          <p:cNvPr id="38" name="Zone de texte 1034">
            <a:extLst>
              <a:ext uri="{FF2B5EF4-FFF2-40B4-BE49-F238E27FC236}">
                <a16:creationId xmlns:a16="http://schemas.microsoft.com/office/drawing/2014/main" id="{F0C16E63-15A0-2571-A7ED-3E8CC4ED9926}"/>
              </a:ext>
            </a:extLst>
          </p:cNvPr>
          <p:cNvSpPr txBox="1"/>
          <p:nvPr/>
        </p:nvSpPr>
        <p:spPr>
          <a:xfrm>
            <a:off x="172997" y="5909082"/>
            <a:ext cx="4226879" cy="1437079"/>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2000" b="1" dirty="0">
                <a:solidFill>
                  <a:srgbClr val="A5A5A5"/>
                </a:solidFill>
                <a:ea typeface="Times New Roman" panose="02020603050405020304" pitchFamily="18" charset="0"/>
                <a:cs typeface="Times New Roman" panose="02020603050405020304" pitchFamily="18" charset="0"/>
              </a:rPr>
              <a:t>Microsoft 365 Business Standard</a:t>
            </a:r>
            <a:endParaRPr lang="fr-FR" sz="2000" b="1" dirty="0">
              <a:solidFill>
                <a:srgbClr val="A5A5A5"/>
              </a:solidFill>
              <a:effectLst/>
              <a:ea typeface="Times New Roman" panose="02020603050405020304" pitchFamily="18" charset="0"/>
              <a:cs typeface="Times New Roman" panose="02020603050405020304" pitchFamily="18" charset="0"/>
            </a:endParaRPr>
          </a:p>
          <a:p>
            <a:r>
              <a:rPr lang="fr-FR" sz="1600" dirty="0">
                <a:ea typeface="Times New Roman" panose="02020603050405020304" pitchFamily="18" charset="0"/>
                <a:cs typeface="Times New Roman" panose="02020603050405020304" pitchFamily="18" charset="0"/>
              </a:rPr>
              <a:t>Comprend toutes les applications et un serveur de messagerie en application physique.</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39" name="Rectangle 38">
            <a:extLst>
              <a:ext uri="{FF2B5EF4-FFF2-40B4-BE49-F238E27FC236}">
                <a16:creationId xmlns:a16="http://schemas.microsoft.com/office/drawing/2014/main" id="{A5678C87-2E2A-6E6C-3305-698EEDA52EF7}"/>
              </a:ext>
            </a:extLst>
          </p:cNvPr>
          <p:cNvSpPr/>
          <p:nvPr/>
        </p:nvSpPr>
        <p:spPr>
          <a:xfrm>
            <a:off x="3959800" y="6017726"/>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803755DC-9E8E-CB4B-FE54-50FA65F30A47}"/>
              </a:ext>
            </a:extLst>
          </p:cNvPr>
          <p:cNvSpPr txBox="1"/>
          <p:nvPr/>
        </p:nvSpPr>
        <p:spPr>
          <a:xfrm>
            <a:off x="158398" y="7014496"/>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41" name="Rectangle 40">
            <a:extLst>
              <a:ext uri="{FF2B5EF4-FFF2-40B4-BE49-F238E27FC236}">
                <a16:creationId xmlns:a16="http://schemas.microsoft.com/office/drawing/2014/main" id="{D153AD33-B8B5-9AC5-81AD-4755FBFF291A}"/>
              </a:ext>
            </a:extLst>
          </p:cNvPr>
          <p:cNvSpPr/>
          <p:nvPr/>
        </p:nvSpPr>
        <p:spPr>
          <a:xfrm>
            <a:off x="1190088" y="7055429"/>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8D816EE4-5B92-2546-D7E1-18B7E75F704F}"/>
              </a:ext>
            </a:extLst>
          </p:cNvPr>
          <p:cNvSpPr txBox="1"/>
          <p:nvPr/>
        </p:nvSpPr>
        <p:spPr>
          <a:xfrm>
            <a:off x="1608684" y="7021385"/>
            <a:ext cx="2791192" cy="307777"/>
          </a:xfrm>
          <a:prstGeom prst="rect">
            <a:avLst/>
          </a:prstGeom>
          <a:noFill/>
        </p:spPr>
        <p:txBody>
          <a:bodyPr wrap="square" rtlCol="0">
            <a:spAutoFit/>
          </a:bodyPr>
          <a:lstStyle/>
          <a:p>
            <a:pPr algn="r"/>
            <a:r>
              <a:rPr lang="fr-FR" sz="1400" b="1" i="1" dirty="0"/>
              <a:t> 10,50€/mois/utilisateur</a:t>
            </a:r>
          </a:p>
        </p:txBody>
      </p:sp>
      <p:sp>
        <p:nvSpPr>
          <p:cNvPr id="43" name="Zone de texte 1034">
            <a:extLst>
              <a:ext uri="{FF2B5EF4-FFF2-40B4-BE49-F238E27FC236}">
                <a16:creationId xmlns:a16="http://schemas.microsoft.com/office/drawing/2014/main" id="{D310E597-75BE-E736-5DE4-F5C40F6CC030}"/>
              </a:ext>
            </a:extLst>
          </p:cNvPr>
          <p:cNvSpPr txBox="1"/>
          <p:nvPr/>
        </p:nvSpPr>
        <p:spPr>
          <a:xfrm>
            <a:off x="2399745" y="7518909"/>
            <a:ext cx="4226879" cy="1437079"/>
          </a:xfrm>
          <a:prstGeom prst="rect">
            <a:avLst/>
          </a:prstGeom>
          <a:ln>
            <a:solidFill>
              <a:srgbClr val="6600CD"/>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91440" rIns="91440" bIns="45720" numCol="1" spcCol="0" rtlCol="0" fromWordArt="0" anchor="t" anchorCtr="0" forceAA="0" compatLnSpc="1">
            <a:prstTxWarp prst="textNoShape">
              <a:avLst/>
            </a:prstTxWarp>
            <a:noAutofit/>
          </a:bodyPr>
          <a:lstStyle/>
          <a:p>
            <a:pPr>
              <a:spcAft>
                <a:spcPts val="1000"/>
              </a:spcAft>
            </a:pPr>
            <a:r>
              <a:rPr lang="fr-FR" sz="1600" b="1" dirty="0">
                <a:solidFill>
                  <a:srgbClr val="A5A5A5"/>
                </a:solidFill>
                <a:ea typeface="Times New Roman" panose="02020603050405020304" pitchFamily="18" charset="0"/>
                <a:cs typeface="Times New Roman" panose="02020603050405020304" pitchFamily="18" charset="0"/>
              </a:rPr>
              <a:t>Microsoft 365 Business Standard </a:t>
            </a:r>
            <a:r>
              <a:rPr lang="fr-FR" sz="1600" b="1" dirty="0" err="1">
                <a:solidFill>
                  <a:srgbClr val="A5A5A5"/>
                </a:solidFill>
                <a:ea typeface="Times New Roman" panose="02020603050405020304" pitchFamily="18" charset="0"/>
                <a:cs typeface="Times New Roman" panose="02020603050405020304" pitchFamily="18" charset="0"/>
              </a:rPr>
              <a:t>Charity</a:t>
            </a:r>
            <a:endParaRPr lang="fr-FR" sz="1600" b="1" dirty="0">
              <a:solidFill>
                <a:srgbClr val="A5A5A5"/>
              </a:solidFill>
              <a:effectLst/>
              <a:ea typeface="Times New Roman" panose="02020603050405020304" pitchFamily="18" charset="0"/>
              <a:cs typeface="Times New Roman" panose="02020603050405020304" pitchFamily="18" charset="0"/>
            </a:endParaRPr>
          </a:p>
          <a:p>
            <a:r>
              <a:rPr lang="fr-FR" sz="1600" dirty="0">
                <a:ea typeface="Times New Roman" panose="02020603050405020304" pitchFamily="18" charset="0"/>
                <a:cs typeface="Times New Roman" panose="02020603050405020304" pitchFamily="18" charset="0"/>
              </a:rPr>
              <a:t>Même offre que la Standard sous réserve d’être éligible à la loi 1901.*</a:t>
            </a:r>
            <a:endParaRPr lang="fr-FR" sz="1600" dirty="0">
              <a:effectLst/>
              <a:ea typeface="Times New Roman" panose="02020603050405020304" pitchFamily="18" charset="0"/>
              <a:cs typeface="Times New Roman" panose="02020603050405020304" pitchFamily="18" charset="0"/>
            </a:endParaRPr>
          </a:p>
          <a:p>
            <a:r>
              <a:rPr lang="fr-FR" sz="14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cs typeface="Times New Roman" panose="02020603050405020304" pitchFamily="18" charset="0"/>
            </a:endParaRPr>
          </a:p>
          <a:p>
            <a:r>
              <a:rPr lang="fr-FR" sz="1200" dirty="0">
                <a:effectLst/>
                <a:ea typeface="Times New Roman" panose="02020603050405020304" pitchFamily="18" charset="0"/>
                <a:cs typeface="Times New Roman" panose="02020603050405020304" pitchFamily="18" charset="0"/>
              </a:rPr>
              <a:t> </a:t>
            </a:r>
          </a:p>
          <a:p>
            <a:r>
              <a:rPr lang="fr-FR" sz="1200" dirty="0">
                <a:effectLst/>
                <a:ea typeface="Times New Roman" panose="02020603050405020304" pitchFamily="18" charset="0"/>
                <a:cs typeface="Times New Roman" panose="02020603050405020304" pitchFamily="18" charset="0"/>
              </a:rPr>
              <a:t> </a:t>
            </a:r>
          </a:p>
        </p:txBody>
      </p:sp>
      <p:sp>
        <p:nvSpPr>
          <p:cNvPr id="44" name="Rectangle 43">
            <a:extLst>
              <a:ext uri="{FF2B5EF4-FFF2-40B4-BE49-F238E27FC236}">
                <a16:creationId xmlns:a16="http://schemas.microsoft.com/office/drawing/2014/main" id="{629A3D7A-F389-5CF9-1E3A-A19B70C6A708}"/>
              </a:ext>
            </a:extLst>
          </p:cNvPr>
          <p:cNvSpPr/>
          <p:nvPr/>
        </p:nvSpPr>
        <p:spPr>
          <a:xfrm>
            <a:off x="6186548" y="7627553"/>
            <a:ext cx="215962"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9E1AB6A1-702B-525C-3E6A-E935E0485895}"/>
              </a:ext>
            </a:extLst>
          </p:cNvPr>
          <p:cNvSpPr txBox="1"/>
          <p:nvPr/>
        </p:nvSpPr>
        <p:spPr>
          <a:xfrm>
            <a:off x="2385146" y="8624323"/>
            <a:ext cx="977900" cy="307777"/>
          </a:xfrm>
          <a:prstGeom prst="rect">
            <a:avLst/>
          </a:prstGeom>
          <a:noFill/>
        </p:spPr>
        <p:txBody>
          <a:bodyPr wrap="square" rtlCol="0">
            <a:spAutoFit/>
          </a:bodyPr>
          <a:lstStyle/>
          <a:p>
            <a:pPr lvl="0"/>
            <a:r>
              <a:rPr lang="fr-FR" sz="1400" b="1" dirty="0">
                <a:effectLst/>
                <a:ea typeface="Times New Roman" panose="02020603050405020304" pitchFamily="18" charset="0"/>
                <a:cs typeface="Times New Roman" panose="02020603050405020304" pitchFamily="18" charset="0"/>
              </a:rPr>
              <a:t>Quantité :</a:t>
            </a:r>
          </a:p>
        </p:txBody>
      </p:sp>
      <p:sp>
        <p:nvSpPr>
          <p:cNvPr id="46" name="Rectangle 45">
            <a:extLst>
              <a:ext uri="{FF2B5EF4-FFF2-40B4-BE49-F238E27FC236}">
                <a16:creationId xmlns:a16="http://schemas.microsoft.com/office/drawing/2014/main" id="{012B8109-6053-E3E0-2E5A-0B953ABD8429}"/>
              </a:ext>
            </a:extLst>
          </p:cNvPr>
          <p:cNvSpPr/>
          <p:nvPr/>
        </p:nvSpPr>
        <p:spPr>
          <a:xfrm>
            <a:off x="3416836" y="8665256"/>
            <a:ext cx="364806" cy="225910"/>
          </a:xfrm>
          <a:prstGeom prst="rect">
            <a:avLst/>
          </a:prstGeom>
          <a:solidFill>
            <a:schemeClr val="bg1"/>
          </a:solidFill>
          <a:ln>
            <a:solidFill>
              <a:srgbClr val="6600C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2167EA2B-3040-B4BD-BC23-011A564934BB}"/>
              </a:ext>
            </a:extLst>
          </p:cNvPr>
          <p:cNvSpPr txBox="1"/>
          <p:nvPr/>
        </p:nvSpPr>
        <p:spPr>
          <a:xfrm>
            <a:off x="3835432" y="8631212"/>
            <a:ext cx="2791192" cy="307777"/>
          </a:xfrm>
          <a:prstGeom prst="rect">
            <a:avLst/>
          </a:prstGeom>
          <a:noFill/>
        </p:spPr>
        <p:txBody>
          <a:bodyPr wrap="square" rtlCol="0">
            <a:spAutoFit/>
          </a:bodyPr>
          <a:lstStyle/>
          <a:p>
            <a:pPr algn="r"/>
            <a:r>
              <a:rPr lang="fr-FR" sz="1400" b="1" i="1" dirty="0"/>
              <a:t> 40€/an/utilisateur</a:t>
            </a:r>
          </a:p>
        </p:txBody>
      </p:sp>
      <p:pic>
        <p:nvPicPr>
          <p:cNvPr id="4098" name="Picture 2" descr="Profitez de tous les avantages d'Office 365 avec une formation personnalisée">
            <a:extLst>
              <a:ext uri="{FF2B5EF4-FFF2-40B4-BE49-F238E27FC236}">
                <a16:creationId xmlns:a16="http://schemas.microsoft.com/office/drawing/2014/main" id="{673F8E1E-DD2C-4043-FB13-1DE7BDF40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468" y="2369955"/>
            <a:ext cx="2130733" cy="18750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ffice 365 : les logiciels bureautiques Microsoft à la carte et sans  engagement">
            <a:extLst>
              <a:ext uri="{FF2B5EF4-FFF2-40B4-BE49-F238E27FC236}">
                <a16:creationId xmlns:a16="http://schemas.microsoft.com/office/drawing/2014/main" id="{BBD1EE45-3616-ED0F-E95B-9AFBC3C60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9" y="7566003"/>
            <a:ext cx="2214731" cy="1406354"/>
          </a:xfrm>
          <a:prstGeom prst="rect">
            <a:avLst/>
          </a:prstGeom>
          <a:noFill/>
          <a:extLst>
            <a:ext uri="{909E8E84-426E-40DD-AFC4-6F175D3DCCD1}">
              <a14:hiddenFill xmlns:a14="http://schemas.microsoft.com/office/drawing/2010/main">
                <a:solidFill>
                  <a:srgbClr val="FFFFFF"/>
                </a:solidFill>
              </a14:hiddenFill>
            </a:ext>
          </a:extLst>
        </p:spPr>
      </p:pic>
      <p:sp>
        <p:nvSpPr>
          <p:cNvPr id="64" name="Zone de texte 1033">
            <a:extLst>
              <a:ext uri="{FF2B5EF4-FFF2-40B4-BE49-F238E27FC236}">
                <a16:creationId xmlns:a16="http://schemas.microsoft.com/office/drawing/2014/main" id="{9A94BF27-2CD8-AD2B-57AD-EDC7AA54F668}"/>
              </a:ext>
            </a:extLst>
          </p:cNvPr>
          <p:cNvSpPr txBox="1"/>
          <p:nvPr/>
        </p:nvSpPr>
        <p:spPr>
          <a:xfrm>
            <a:off x="16794" y="9273090"/>
            <a:ext cx="6609830" cy="553022"/>
          </a:xfrm>
          <a:prstGeom prst="rect">
            <a:avLst/>
          </a:prstGeom>
          <a:noFill/>
          <a:ln w="6350">
            <a:noFill/>
          </a:ln>
        </p:spPr>
        <p:txBody>
          <a:bodyPr rot="0" spcFirstLastPara="0" vert="horz" wrap="square" lIns="182880" tIns="91440" rIns="91440" bIns="4572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Inscription sur le site de Microsoft nécessaire afin de pouvoir souscrire à cette offre, prendre en compte le délai d’acceptation de Microsoft</a:t>
            </a:r>
          </a:p>
          <a:p>
            <a:r>
              <a:rPr lang="fr-FR" sz="1050" dirty="0">
                <a:latin typeface="Calibri" panose="020F0502020204030204" pitchFamily="34" charset="0"/>
                <a:ea typeface="Times New Roman" panose="02020603050405020304" pitchFamily="18" charset="0"/>
                <a:cs typeface="Times New Roman" panose="02020603050405020304" pitchFamily="18" charset="0"/>
              </a:rPr>
              <a:t>      </a:t>
            </a: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https://signup.microsoft.com/signup?OfferId=4a2dc61f-53d7-48ff-bd11-bcc0b559e6e9&amp;dl=LITEPACK&amp;ali=1</a:t>
            </a:r>
          </a:p>
        </p:txBody>
      </p:sp>
    </p:spTree>
    <p:extLst>
      <p:ext uri="{BB962C8B-B14F-4D97-AF65-F5344CB8AC3E}">
        <p14:creationId xmlns:p14="http://schemas.microsoft.com/office/powerpoint/2010/main" val="135444154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3667AE9AB08449B7FF4BED9830641B" ma:contentTypeVersion="10" ma:contentTypeDescription="Crée un document." ma:contentTypeScope="" ma:versionID="79662c2e967c5ce7b3e01968469cf47b">
  <xsd:schema xmlns:xsd="http://www.w3.org/2001/XMLSchema" xmlns:xs="http://www.w3.org/2001/XMLSchema" xmlns:p="http://schemas.microsoft.com/office/2006/metadata/properties" xmlns:ns2="e848cd15-be00-47ec-9bdf-8025db6e1249" xmlns:ns3="0467130f-eb49-48c6-a1ab-3bea141bbbfc" targetNamespace="http://schemas.microsoft.com/office/2006/metadata/properties" ma:root="true" ma:fieldsID="eb83ed906826386f9890dcb68743ce06" ns2:_="" ns3:_="">
    <xsd:import namespace="e848cd15-be00-47ec-9bdf-8025db6e1249"/>
    <xsd:import namespace="0467130f-eb49-48c6-a1ab-3bea141bbb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48cd15-be00-47ec-9bdf-8025db6e12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67130f-eb49-48c6-a1ab-3bea141bbbfc"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C4C580-C19D-4526-B465-3C0D96B2A9C8}">
  <ds:schemaRefs>
    <ds:schemaRef ds:uri="http://schemas.microsoft.com/sharepoint/v3/contenttype/forms"/>
  </ds:schemaRefs>
</ds:datastoreItem>
</file>

<file path=customXml/itemProps2.xml><?xml version="1.0" encoding="utf-8"?>
<ds:datastoreItem xmlns:ds="http://schemas.openxmlformats.org/officeDocument/2006/customXml" ds:itemID="{F3E41734-D5AF-43B1-85FC-FA7DB65212A1}">
  <ds:schemaRefs>
    <ds:schemaRef ds:uri="http://purl.org/dc/elements/1.1/"/>
    <ds:schemaRef ds:uri="http://www.w3.org/XML/1998/namespace"/>
    <ds:schemaRef ds:uri="0467130f-eb49-48c6-a1ab-3bea141bbbfc"/>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e848cd15-be00-47ec-9bdf-8025db6e1249"/>
    <ds:schemaRef ds:uri="http://purl.org/dc/dcmitype/"/>
    <ds:schemaRef ds:uri="http://purl.org/dc/terms/"/>
  </ds:schemaRefs>
</ds:datastoreItem>
</file>

<file path=customXml/itemProps3.xml><?xml version="1.0" encoding="utf-8"?>
<ds:datastoreItem xmlns:ds="http://schemas.openxmlformats.org/officeDocument/2006/customXml" ds:itemID="{3323D842-0E82-4329-832B-76F5E70EB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48cd15-be00-47ec-9bdf-8025db6e1249"/>
    <ds:schemaRef ds:uri="0467130f-eb49-48c6-a1ab-3bea141bb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8197</TotalTime>
  <Words>1678</Words>
  <Application>Microsoft Office PowerPoint</Application>
  <PresentationFormat>Format A4 (210 x 297 mm)</PresentationFormat>
  <Paragraphs>292</Paragraphs>
  <Slides>15</Slides>
  <Notes>15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Biome Light</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Léo Nugou</dc:creator>
  <cp:lastModifiedBy>Matias Dandois</cp:lastModifiedBy>
  <cp:revision>63</cp:revision>
  <cp:lastPrinted>2021-02-22T14:12:21Z</cp:lastPrinted>
  <dcterms:created xsi:type="dcterms:W3CDTF">2021-01-25T13:21:26Z</dcterms:created>
  <dcterms:modified xsi:type="dcterms:W3CDTF">2022-05-31T12:06:07Z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0x0101003B3667AE9AB08449B7FF4BED9830641B</vt:lpwstr>
  </property>
</Properties>
</file>